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57" r:id="rId3"/>
    <p:sldId id="293" r:id="rId4"/>
    <p:sldId id="260" r:id="rId5"/>
    <p:sldId id="261" r:id="rId6"/>
    <p:sldId id="286" r:id="rId7"/>
    <p:sldId id="269" r:id="rId8"/>
    <p:sldId id="270" r:id="rId9"/>
    <p:sldId id="271" r:id="rId10"/>
    <p:sldId id="272" r:id="rId11"/>
    <p:sldId id="273" r:id="rId12"/>
    <p:sldId id="274" r:id="rId13"/>
    <p:sldId id="275" r:id="rId14"/>
    <p:sldId id="276" r:id="rId15"/>
    <p:sldId id="277" r:id="rId16"/>
    <p:sldId id="288" r:id="rId17"/>
    <p:sldId id="291" r:id="rId18"/>
    <p:sldId id="292" r:id="rId19"/>
    <p:sldId id="287" r:id="rId20"/>
    <p:sldId id="290" r:id="rId21"/>
    <p:sldId id="283" r:id="rId22"/>
    <p:sldId id="284" r:id="rId23"/>
    <p:sldId id="278" r:id="rId24"/>
    <p:sldId id="282" r:id="rId25"/>
    <p:sldId id="295"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CC"/>
    <a:srgbClr val="FFFF99"/>
    <a:srgbClr val="32B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83" autoAdjust="0"/>
  </p:normalViewPr>
  <p:slideViewPr>
    <p:cSldViewPr>
      <p:cViewPr varScale="1">
        <p:scale>
          <a:sx n="69" d="100"/>
          <a:sy n="69" d="100"/>
        </p:scale>
        <p:origin x="1786"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9768EE9-5FEA-433C-AFDC-5E4A18091D85}" type="datetimeFigureOut">
              <a:rPr lang="en-US" smtClean="0"/>
              <a:t>1/9/2024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8395CF-BC10-46BB-AA11-E1E95825D42B}" type="slidenum">
              <a:rPr lang="en-US" smtClean="0"/>
              <a:t>‹#›</a:t>
            </a:fld>
            <a:endParaRPr lang="en-US"/>
          </a:p>
        </p:txBody>
      </p:sp>
    </p:spTree>
    <p:extLst>
      <p:ext uri="{BB962C8B-B14F-4D97-AF65-F5344CB8AC3E}">
        <p14:creationId xmlns:p14="http://schemas.microsoft.com/office/powerpoint/2010/main" val="1907486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C285143-F9C8-49F3-97D9-C862A9785642}" type="datetimeFigureOut">
              <a:rPr lang="en-US" smtClean="0"/>
              <a:t>1/9/2024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60B51CB-76C3-4D99-9F3D-4A480B3B5692}" type="slidenum">
              <a:rPr lang="en-US" smtClean="0"/>
              <a:t>‹#›</a:t>
            </a:fld>
            <a:endParaRPr lang="en-US"/>
          </a:p>
        </p:txBody>
      </p:sp>
    </p:spTree>
    <p:extLst>
      <p:ext uri="{BB962C8B-B14F-4D97-AF65-F5344CB8AC3E}">
        <p14:creationId xmlns:p14="http://schemas.microsoft.com/office/powerpoint/2010/main" val="145368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a:t>
            </a:fld>
            <a:endParaRPr lang="en-US"/>
          </a:p>
        </p:txBody>
      </p:sp>
    </p:spTree>
    <p:extLst>
      <p:ext uri="{BB962C8B-B14F-4D97-AF65-F5344CB8AC3E}">
        <p14:creationId xmlns:p14="http://schemas.microsoft.com/office/powerpoint/2010/main" val="1766274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11</a:t>
            </a:fld>
            <a:endParaRPr lang="en-US"/>
          </a:p>
        </p:txBody>
      </p:sp>
    </p:spTree>
    <p:extLst>
      <p:ext uri="{BB962C8B-B14F-4D97-AF65-F5344CB8AC3E}">
        <p14:creationId xmlns:p14="http://schemas.microsoft.com/office/powerpoint/2010/main" val="3910985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12</a:t>
            </a:fld>
            <a:endParaRPr lang="en-US"/>
          </a:p>
        </p:txBody>
      </p:sp>
    </p:spTree>
    <p:extLst>
      <p:ext uri="{BB962C8B-B14F-4D97-AF65-F5344CB8AC3E}">
        <p14:creationId xmlns:p14="http://schemas.microsoft.com/office/powerpoint/2010/main" val="967784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13</a:t>
            </a:fld>
            <a:endParaRPr lang="en-US"/>
          </a:p>
        </p:txBody>
      </p:sp>
    </p:spTree>
    <p:extLst>
      <p:ext uri="{BB962C8B-B14F-4D97-AF65-F5344CB8AC3E}">
        <p14:creationId xmlns:p14="http://schemas.microsoft.com/office/powerpoint/2010/main" val="210999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14</a:t>
            </a:fld>
            <a:endParaRPr lang="en-US"/>
          </a:p>
        </p:txBody>
      </p:sp>
    </p:spTree>
    <p:extLst>
      <p:ext uri="{BB962C8B-B14F-4D97-AF65-F5344CB8AC3E}">
        <p14:creationId xmlns:p14="http://schemas.microsoft.com/office/powerpoint/2010/main" val="151293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15</a:t>
            </a:fld>
            <a:endParaRPr lang="en-US"/>
          </a:p>
        </p:txBody>
      </p:sp>
    </p:spTree>
    <p:extLst>
      <p:ext uri="{BB962C8B-B14F-4D97-AF65-F5344CB8AC3E}">
        <p14:creationId xmlns:p14="http://schemas.microsoft.com/office/powerpoint/2010/main" val="116909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16</a:t>
            </a:fld>
            <a:endParaRPr lang="en-US"/>
          </a:p>
        </p:txBody>
      </p:sp>
    </p:spTree>
    <p:extLst>
      <p:ext uri="{BB962C8B-B14F-4D97-AF65-F5344CB8AC3E}">
        <p14:creationId xmlns:p14="http://schemas.microsoft.com/office/powerpoint/2010/main" val="4234700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17</a:t>
            </a:fld>
            <a:endParaRPr lang="en-US"/>
          </a:p>
        </p:txBody>
      </p:sp>
    </p:spTree>
    <p:extLst>
      <p:ext uri="{BB962C8B-B14F-4D97-AF65-F5344CB8AC3E}">
        <p14:creationId xmlns:p14="http://schemas.microsoft.com/office/powerpoint/2010/main" val="423470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18</a:t>
            </a:fld>
            <a:endParaRPr lang="en-US"/>
          </a:p>
        </p:txBody>
      </p:sp>
    </p:spTree>
    <p:extLst>
      <p:ext uri="{BB962C8B-B14F-4D97-AF65-F5344CB8AC3E}">
        <p14:creationId xmlns:p14="http://schemas.microsoft.com/office/powerpoint/2010/main" val="4234700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19</a:t>
            </a:fld>
            <a:endParaRPr lang="en-US"/>
          </a:p>
        </p:txBody>
      </p:sp>
    </p:spTree>
    <p:extLst>
      <p:ext uri="{BB962C8B-B14F-4D97-AF65-F5344CB8AC3E}">
        <p14:creationId xmlns:p14="http://schemas.microsoft.com/office/powerpoint/2010/main" val="95181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20</a:t>
            </a:fld>
            <a:endParaRPr lang="en-US"/>
          </a:p>
        </p:txBody>
      </p:sp>
    </p:spTree>
    <p:extLst>
      <p:ext uri="{BB962C8B-B14F-4D97-AF65-F5344CB8AC3E}">
        <p14:creationId xmlns:p14="http://schemas.microsoft.com/office/powerpoint/2010/main" val="41898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2</a:t>
            </a:fld>
            <a:endParaRPr lang="en-US"/>
          </a:p>
        </p:txBody>
      </p:sp>
    </p:spTree>
    <p:extLst>
      <p:ext uri="{BB962C8B-B14F-4D97-AF65-F5344CB8AC3E}">
        <p14:creationId xmlns:p14="http://schemas.microsoft.com/office/powerpoint/2010/main" val="428847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21</a:t>
            </a:fld>
            <a:endParaRPr lang="en-US"/>
          </a:p>
        </p:txBody>
      </p:sp>
    </p:spTree>
    <p:extLst>
      <p:ext uri="{BB962C8B-B14F-4D97-AF65-F5344CB8AC3E}">
        <p14:creationId xmlns:p14="http://schemas.microsoft.com/office/powerpoint/2010/main" val="4087509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22</a:t>
            </a:fld>
            <a:endParaRPr lang="en-US"/>
          </a:p>
        </p:txBody>
      </p:sp>
    </p:spTree>
    <p:extLst>
      <p:ext uri="{BB962C8B-B14F-4D97-AF65-F5344CB8AC3E}">
        <p14:creationId xmlns:p14="http://schemas.microsoft.com/office/powerpoint/2010/main" val="437941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23</a:t>
            </a:fld>
            <a:endParaRPr lang="en-US"/>
          </a:p>
        </p:txBody>
      </p:sp>
    </p:spTree>
    <p:extLst>
      <p:ext uri="{BB962C8B-B14F-4D97-AF65-F5344CB8AC3E}">
        <p14:creationId xmlns:p14="http://schemas.microsoft.com/office/powerpoint/2010/main" val="1475580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7066" indent="-291179">
              <a:defRPr>
                <a:solidFill>
                  <a:schemeClr val="tx1"/>
                </a:solidFill>
                <a:latin typeface="Verdana" pitchFamily="34" charset="0"/>
              </a:defRPr>
            </a:lvl2pPr>
            <a:lvl3pPr marL="1164717" indent="-232943">
              <a:defRPr>
                <a:solidFill>
                  <a:schemeClr val="tx1"/>
                </a:solidFill>
                <a:latin typeface="Verdana" pitchFamily="34" charset="0"/>
              </a:defRPr>
            </a:lvl3pPr>
            <a:lvl4pPr marL="1630604" indent="-232943">
              <a:defRPr>
                <a:solidFill>
                  <a:schemeClr val="tx1"/>
                </a:solidFill>
                <a:latin typeface="Verdana" pitchFamily="34" charset="0"/>
              </a:defRPr>
            </a:lvl4pPr>
            <a:lvl5pPr marL="2096491" indent="-232943">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fld id="{6D4C195E-FFB7-47BD-918B-8D71B5E8F7A6}" type="slidenum">
              <a:rPr lang="en-US" altLang="en-US" smtClean="0">
                <a:latin typeface="Arial" charset="0"/>
              </a:rPr>
              <a:pPr/>
              <a:t>24</a:t>
            </a:fld>
            <a:endParaRPr lang="en-US" alt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57066" indent="-291179">
              <a:defRPr>
                <a:solidFill>
                  <a:schemeClr val="tx1"/>
                </a:solidFill>
                <a:latin typeface="Verdana" pitchFamily="34" charset="0"/>
              </a:defRPr>
            </a:lvl2pPr>
            <a:lvl3pPr marL="1164717" indent="-232943">
              <a:defRPr>
                <a:solidFill>
                  <a:schemeClr val="tx1"/>
                </a:solidFill>
                <a:latin typeface="Verdana" pitchFamily="34" charset="0"/>
              </a:defRPr>
            </a:lvl3pPr>
            <a:lvl4pPr marL="1630604" indent="-232943">
              <a:defRPr>
                <a:solidFill>
                  <a:schemeClr val="tx1"/>
                </a:solidFill>
                <a:latin typeface="Verdana" pitchFamily="34" charset="0"/>
              </a:defRPr>
            </a:lvl4pPr>
            <a:lvl5pPr marL="2096491" indent="-232943">
              <a:defRPr>
                <a:solidFill>
                  <a:schemeClr val="tx1"/>
                </a:solidFill>
                <a:latin typeface="Verdana" pitchFamily="34" charset="0"/>
              </a:defRPr>
            </a:lvl5pPr>
            <a:lvl6pPr marL="2562377" indent="-232943" eaLnBrk="0" fontAlgn="base" hangingPunct="0">
              <a:spcBef>
                <a:spcPct val="0"/>
              </a:spcBef>
              <a:spcAft>
                <a:spcPct val="0"/>
              </a:spcAft>
              <a:defRPr>
                <a:solidFill>
                  <a:schemeClr val="tx1"/>
                </a:solidFill>
                <a:latin typeface="Verdana" pitchFamily="34" charset="0"/>
              </a:defRPr>
            </a:lvl6pPr>
            <a:lvl7pPr marL="3028264" indent="-232943" eaLnBrk="0" fontAlgn="base" hangingPunct="0">
              <a:spcBef>
                <a:spcPct val="0"/>
              </a:spcBef>
              <a:spcAft>
                <a:spcPct val="0"/>
              </a:spcAft>
              <a:defRPr>
                <a:solidFill>
                  <a:schemeClr val="tx1"/>
                </a:solidFill>
                <a:latin typeface="Verdana" pitchFamily="34" charset="0"/>
              </a:defRPr>
            </a:lvl7pPr>
            <a:lvl8pPr marL="3494151" indent="-232943" eaLnBrk="0" fontAlgn="base" hangingPunct="0">
              <a:spcBef>
                <a:spcPct val="0"/>
              </a:spcBef>
              <a:spcAft>
                <a:spcPct val="0"/>
              </a:spcAft>
              <a:defRPr>
                <a:solidFill>
                  <a:schemeClr val="tx1"/>
                </a:solidFill>
                <a:latin typeface="Verdana" pitchFamily="34" charset="0"/>
              </a:defRPr>
            </a:lvl8pPr>
            <a:lvl9pPr marL="3960038" indent="-232943" eaLnBrk="0" fontAlgn="base" hangingPunct="0">
              <a:spcBef>
                <a:spcPct val="0"/>
              </a:spcBef>
              <a:spcAft>
                <a:spcPct val="0"/>
              </a:spcAft>
              <a:defRPr>
                <a:solidFill>
                  <a:schemeClr val="tx1"/>
                </a:solidFill>
                <a:latin typeface="Verdana" pitchFamily="34" charset="0"/>
              </a:defRPr>
            </a:lvl9pPr>
          </a:lstStyle>
          <a:p>
            <a:fld id="{6D4C195E-FFB7-47BD-918B-8D71B5E8F7A6}" type="slidenum">
              <a:rPr lang="en-US" altLang="en-US" smtClean="0">
                <a:latin typeface="Arial" charset="0"/>
              </a:rPr>
              <a:pPr/>
              <a:t>25</a:t>
            </a:fld>
            <a:endParaRPr lang="en-US" altLang="en-US">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14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4</a:t>
            </a:fld>
            <a:endParaRPr lang="en-US"/>
          </a:p>
        </p:txBody>
      </p:sp>
    </p:spTree>
    <p:extLst>
      <p:ext uri="{BB962C8B-B14F-4D97-AF65-F5344CB8AC3E}">
        <p14:creationId xmlns:p14="http://schemas.microsoft.com/office/powerpoint/2010/main" val="591401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5</a:t>
            </a:fld>
            <a:endParaRPr lang="en-US"/>
          </a:p>
        </p:txBody>
      </p:sp>
    </p:spTree>
    <p:extLst>
      <p:ext uri="{BB962C8B-B14F-4D97-AF65-F5344CB8AC3E}">
        <p14:creationId xmlns:p14="http://schemas.microsoft.com/office/powerpoint/2010/main" val="3276449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6</a:t>
            </a:fld>
            <a:endParaRPr lang="en-US"/>
          </a:p>
        </p:txBody>
      </p:sp>
    </p:spTree>
    <p:extLst>
      <p:ext uri="{BB962C8B-B14F-4D97-AF65-F5344CB8AC3E}">
        <p14:creationId xmlns:p14="http://schemas.microsoft.com/office/powerpoint/2010/main" val="379076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7</a:t>
            </a:fld>
            <a:endParaRPr lang="en-US"/>
          </a:p>
        </p:txBody>
      </p:sp>
    </p:spTree>
    <p:extLst>
      <p:ext uri="{BB962C8B-B14F-4D97-AF65-F5344CB8AC3E}">
        <p14:creationId xmlns:p14="http://schemas.microsoft.com/office/powerpoint/2010/main" val="519471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8</a:t>
            </a:fld>
            <a:endParaRPr lang="en-US"/>
          </a:p>
        </p:txBody>
      </p:sp>
    </p:spTree>
    <p:extLst>
      <p:ext uri="{BB962C8B-B14F-4D97-AF65-F5344CB8AC3E}">
        <p14:creationId xmlns:p14="http://schemas.microsoft.com/office/powerpoint/2010/main" val="2250385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9</a:t>
            </a:fld>
            <a:endParaRPr lang="en-US"/>
          </a:p>
        </p:txBody>
      </p:sp>
    </p:spTree>
    <p:extLst>
      <p:ext uri="{BB962C8B-B14F-4D97-AF65-F5344CB8AC3E}">
        <p14:creationId xmlns:p14="http://schemas.microsoft.com/office/powerpoint/2010/main" val="281708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0B51CB-76C3-4D99-9F3D-4A480B3B5692}" type="slidenum">
              <a:rPr lang="en-US" smtClean="0"/>
              <a:t>10</a:t>
            </a:fld>
            <a:endParaRPr lang="en-US"/>
          </a:p>
        </p:txBody>
      </p:sp>
    </p:spTree>
    <p:extLst>
      <p:ext uri="{BB962C8B-B14F-4D97-AF65-F5344CB8AC3E}">
        <p14:creationId xmlns:p14="http://schemas.microsoft.com/office/powerpoint/2010/main" val="112538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522A727D-9E29-4BF7-A0A8-AE1C13D7D917}" type="datetimeFigureOut">
              <a:rPr lang="en-US" smtClean="0"/>
              <a:t>1/9/2024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D048397-22CE-444F-86D0-49976ACB85F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2A727D-9E29-4BF7-A0A8-AE1C13D7D91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2A727D-9E29-4BF7-A0A8-AE1C13D7D91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22A727D-9E29-4BF7-A0A8-AE1C13D7D91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22A727D-9E29-4BF7-A0A8-AE1C13D7D91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22A727D-9E29-4BF7-A0A8-AE1C13D7D91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522A727D-9E29-4BF7-A0A8-AE1C13D7D917}" type="datetimeFigureOut">
              <a:rPr lang="en-US" smtClean="0"/>
              <a:t>1/9/2024</a:t>
            </a:fld>
            <a:endParaRPr lang="en-US"/>
          </a:p>
        </p:txBody>
      </p:sp>
      <p:sp>
        <p:nvSpPr>
          <p:cNvPr id="27" name="Slide Number Placeholder 26"/>
          <p:cNvSpPr>
            <a:spLocks noGrp="1"/>
          </p:cNvSpPr>
          <p:nvPr>
            <p:ph type="sldNum" sz="quarter" idx="11"/>
          </p:nvPr>
        </p:nvSpPr>
        <p:spPr/>
        <p:txBody>
          <a:bodyPr rtlCol="0"/>
          <a:lstStyle/>
          <a:p>
            <a:fld id="{ED048397-22CE-444F-86D0-49976ACB85F2}"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522A727D-9E29-4BF7-A0A8-AE1C13D7D917}" type="datetimeFigureOut">
              <a:rPr lang="en-US" smtClean="0"/>
              <a:t>1/9/2024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ED048397-22CE-444F-86D0-49976ACB85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A727D-9E29-4BF7-A0A8-AE1C13D7D917}"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22A727D-9E29-4BF7-A0A8-AE1C13D7D91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22A727D-9E29-4BF7-A0A8-AE1C13D7D91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048397-22CE-444F-86D0-49976ACB85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22A727D-9E29-4BF7-A0A8-AE1C13D7D917}" type="datetimeFigureOut">
              <a:rPr lang="en-US" smtClean="0"/>
              <a:t>1/9/2024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D048397-22CE-444F-86D0-49976ACB85F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sych.transportation@umich.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sych.transportation@umich.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458200" cy="1470025"/>
          </a:xfrm>
        </p:spPr>
        <p:txBody>
          <a:bodyPr/>
          <a:lstStyle/>
          <a:p>
            <a:r>
              <a:rPr lang="en-US" dirty="0">
                <a:latin typeface="Kozuka Gothic Pro M" pitchFamily="34" charset="-128"/>
                <a:ea typeface="Kozuka Gothic Pro M" pitchFamily="34" charset="-128"/>
              </a:rPr>
              <a:t>Department of Psychology</a:t>
            </a:r>
            <a:br>
              <a:rPr lang="en-US" dirty="0">
                <a:latin typeface="Kozuka Gothic Pro M" pitchFamily="34" charset="-128"/>
                <a:ea typeface="Kozuka Gothic Pro M" pitchFamily="34" charset="-128"/>
              </a:rPr>
            </a:br>
            <a:r>
              <a:rPr lang="en-US" dirty="0">
                <a:latin typeface="Kozuka Gothic Pro M" pitchFamily="34" charset="-128"/>
                <a:ea typeface="Kozuka Gothic Pro M" pitchFamily="34" charset="-128"/>
              </a:rPr>
              <a:t>Transportation Orientation</a:t>
            </a:r>
          </a:p>
        </p:txBody>
      </p:sp>
      <p:sp>
        <p:nvSpPr>
          <p:cNvPr id="3" name="Subtitle 2"/>
          <p:cNvSpPr>
            <a:spLocks noGrp="1"/>
          </p:cNvSpPr>
          <p:nvPr>
            <p:ph type="subTitle" idx="1"/>
          </p:nvPr>
        </p:nvSpPr>
        <p:spPr>
          <a:xfrm>
            <a:off x="457200" y="3962400"/>
            <a:ext cx="4953000" cy="1752600"/>
          </a:xfrm>
        </p:spPr>
        <p:txBody>
          <a:bodyPr/>
          <a:lstStyle/>
          <a:p>
            <a:r>
              <a:rPr lang="en-US" dirty="0">
                <a:latin typeface="Kozuka Gothic Pro M" pitchFamily="34" charset="-128"/>
                <a:ea typeface="Kozuka Gothic Pro M" pitchFamily="34" charset="-128"/>
              </a:rPr>
              <a:t>Using a UM Vehicle:</a:t>
            </a:r>
          </a:p>
          <a:p>
            <a:r>
              <a:rPr lang="en-US" dirty="0">
                <a:latin typeface="Kozuka Gothic Pro M" pitchFamily="34" charset="-128"/>
                <a:ea typeface="Kozuka Gothic Pro M" pitchFamily="34" charset="-128"/>
              </a:rPr>
              <a:t>Policies &amp; Procedures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974" y="4419600"/>
            <a:ext cx="3388938" cy="226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45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a:t>Parking</a:t>
            </a:r>
          </a:p>
        </p:txBody>
      </p:sp>
      <p:sp>
        <p:nvSpPr>
          <p:cNvPr id="3" name="Content Placeholder 2"/>
          <p:cNvSpPr>
            <a:spLocks noGrp="1"/>
          </p:cNvSpPr>
          <p:nvPr>
            <p:ph idx="1"/>
          </p:nvPr>
        </p:nvSpPr>
        <p:spPr>
          <a:xfrm>
            <a:off x="75305" y="1220712"/>
            <a:ext cx="8383790" cy="3485356"/>
          </a:xfrm>
        </p:spPr>
        <p:txBody>
          <a:bodyPr>
            <a:noAutofit/>
          </a:bodyPr>
          <a:lstStyle/>
          <a:p>
            <a:r>
              <a:rPr lang="en-US" altLang="en-US" sz="2400" dirty="0">
                <a:solidFill>
                  <a:srgbClr val="00B050"/>
                </a:solidFill>
              </a:rPr>
              <a:t>Gated</a:t>
            </a:r>
          </a:p>
          <a:p>
            <a:pPr lvl="1"/>
            <a:r>
              <a:rPr lang="en-US" altLang="en-US" sz="2000" dirty="0"/>
              <a:t>Cars may be parked in any unmarked spot</a:t>
            </a:r>
          </a:p>
          <a:p>
            <a:pPr lvl="1"/>
            <a:r>
              <a:rPr lang="en-US" altLang="en-US" sz="2000" dirty="0"/>
              <a:t>Please note the floor number and whether you were nearer to the north/south side of the garage on sign-in sheet</a:t>
            </a:r>
          </a:p>
          <a:p>
            <a:pPr lvl="2"/>
            <a:r>
              <a:rPr lang="en-US" altLang="en-US" sz="1800" dirty="0"/>
              <a:t>South side is closest to South U</a:t>
            </a:r>
          </a:p>
          <a:p>
            <a:r>
              <a:rPr lang="en-US" altLang="en-US" sz="2400" dirty="0">
                <a:solidFill>
                  <a:srgbClr val="00B0F0"/>
                </a:solidFill>
              </a:rPr>
              <a:t>Ungated</a:t>
            </a:r>
          </a:p>
          <a:p>
            <a:pPr lvl="1"/>
            <a:r>
              <a:rPr lang="en-US" altLang="en-US" sz="2000" dirty="0"/>
              <a:t>Cars may be parked in </a:t>
            </a:r>
            <a:r>
              <a:rPr lang="en-US" altLang="en-US" sz="2000" b="1" dirty="0">
                <a:latin typeface="Kozuka Gothic Pro H" pitchFamily="34" charset="-128"/>
                <a:ea typeface="Kozuka Gothic Pro H" pitchFamily="34" charset="-128"/>
              </a:rPr>
              <a:t>business spots </a:t>
            </a:r>
            <a:r>
              <a:rPr lang="en-US" altLang="en-US" sz="2000" dirty="0"/>
              <a:t>only</a:t>
            </a:r>
          </a:p>
          <a:p>
            <a:pPr lvl="1"/>
            <a:r>
              <a:rPr lang="en-US" altLang="en-US" sz="2000" dirty="0"/>
              <a:t>Be sure to indicate whether you’ve parked in the ungated left side or ungated right side (separated by a wall)</a:t>
            </a:r>
          </a:p>
        </p:txBody>
      </p:sp>
      <p:sp>
        <p:nvSpPr>
          <p:cNvPr id="16" name="Rectangle 15"/>
          <p:cNvSpPr/>
          <p:nvPr/>
        </p:nvSpPr>
        <p:spPr>
          <a:xfrm>
            <a:off x="377448" y="4729566"/>
            <a:ext cx="4218768" cy="199562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5191" t="4238" r="5191" b="38982"/>
          <a:stretch/>
        </p:blipFill>
        <p:spPr>
          <a:xfrm>
            <a:off x="401664" y="4743540"/>
            <a:ext cx="4170336" cy="1981650"/>
          </a:xfrm>
          <a:prstGeom prst="rect">
            <a:avLst/>
          </a:prstGeom>
        </p:spPr>
      </p:pic>
      <p:cxnSp>
        <p:nvCxnSpPr>
          <p:cNvPr id="6" name="Straight Connector 5"/>
          <p:cNvCxnSpPr/>
          <p:nvPr/>
        </p:nvCxnSpPr>
        <p:spPr>
          <a:xfrm>
            <a:off x="3048000" y="4729566"/>
            <a:ext cx="0" cy="2234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105400"/>
            <a:ext cx="0" cy="2234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0" y="5510931"/>
            <a:ext cx="0" cy="2234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5915646"/>
            <a:ext cx="0" cy="2234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55749" y="6291067"/>
            <a:ext cx="0" cy="2234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055749" y="6634566"/>
            <a:ext cx="1" cy="9062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flipV="1">
            <a:off x="3581400" y="6142699"/>
            <a:ext cx="685800" cy="263704"/>
          </a:xfrm>
          <a:prstGeom prst="curvedConnector3">
            <a:avLst>
              <a:gd name="adj1" fmla="val -26836"/>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10800000">
            <a:off x="657386" y="6139080"/>
            <a:ext cx="685800" cy="417140"/>
          </a:xfrm>
          <a:prstGeom prst="curvedConnector3">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50936" y="6365140"/>
            <a:ext cx="1351652" cy="338554"/>
          </a:xfrm>
          <a:prstGeom prst="rect">
            <a:avLst/>
          </a:prstGeom>
          <a:noFill/>
        </p:spPr>
        <p:txBody>
          <a:bodyPr wrap="none" rtlCol="0">
            <a:spAutoFit/>
          </a:bodyPr>
          <a:lstStyle/>
          <a:p>
            <a:r>
              <a:rPr lang="en-US" sz="1600" dirty="0">
                <a:solidFill>
                  <a:srgbClr val="00B0F0"/>
                </a:solidFill>
              </a:rPr>
              <a:t>Ungated left</a:t>
            </a:r>
          </a:p>
        </p:txBody>
      </p:sp>
      <p:sp>
        <p:nvSpPr>
          <p:cNvPr id="31" name="TextBox 30"/>
          <p:cNvSpPr txBox="1"/>
          <p:nvPr/>
        </p:nvSpPr>
        <p:spPr>
          <a:xfrm>
            <a:off x="3101896" y="6387969"/>
            <a:ext cx="1494320" cy="338554"/>
          </a:xfrm>
          <a:prstGeom prst="rect">
            <a:avLst/>
          </a:prstGeom>
          <a:noFill/>
        </p:spPr>
        <p:txBody>
          <a:bodyPr wrap="none" rtlCol="0">
            <a:spAutoFit/>
          </a:bodyPr>
          <a:lstStyle/>
          <a:p>
            <a:r>
              <a:rPr lang="en-US" sz="1600" dirty="0">
                <a:solidFill>
                  <a:srgbClr val="00B0F0"/>
                </a:solidFill>
              </a:rPr>
              <a:t>Ungated right</a:t>
            </a:r>
          </a:p>
        </p:txBody>
      </p:sp>
      <p:grpSp>
        <p:nvGrpSpPr>
          <p:cNvPr id="9" name="Group 8"/>
          <p:cNvGrpSpPr/>
          <p:nvPr/>
        </p:nvGrpSpPr>
        <p:grpSpPr>
          <a:xfrm>
            <a:off x="4899447" y="4546279"/>
            <a:ext cx="3796292" cy="2133600"/>
            <a:chOff x="4899447" y="4546279"/>
            <a:chExt cx="3796292" cy="2133600"/>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3333" t="18889" r="14445" b="15926"/>
            <a:stretch/>
          </p:blipFill>
          <p:spPr>
            <a:xfrm rot="5400000">
              <a:off x="4805070" y="4890937"/>
              <a:ext cx="2133600" cy="1444283"/>
            </a:xfrm>
            <a:prstGeom prst="rect">
              <a:avLst/>
            </a:prstGeom>
          </p:spPr>
        </p:pic>
        <p:sp>
          <p:nvSpPr>
            <p:cNvPr id="33" name="Rectangle 32"/>
            <p:cNvSpPr/>
            <p:nvPr/>
          </p:nvSpPr>
          <p:spPr>
            <a:xfrm>
              <a:off x="5121828" y="5112387"/>
              <a:ext cx="1472184" cy="398543"/>
            </a:xfrm>
            <a:prstGeom prst="rect">
              <a:avLst/>
            </a:prstGeom>
            <a:noFill/>
            <a:ln w="57150">
              <a:solidFill>
                <a:srgbClr val="32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12292" name="Picture 4" descr="C:\Users\sarahwag\AppData\Local\Microsoft\Windows\Temporary Internet Files\Content.IE5\0J5IYNUF\Yes_Check_Circle.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9447" y="5853375"/>
              <a:ext cx="789032" cy="7890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6666" t="17408" r="14445" b="7037"/>
            <a:stretch/>
          </p:blipFill>
          <p:spPr>
            <a:xfrm rot="5400000">
              <a:off x="6559495" y="4842768"/>
              <a:ext cx="2105068" cy="1512091"/>
            </a:xfrm>
            <a:prstGeom prst="rect">
              <a:avLst/>
            </a:prstGeom>
          </p:spPr>
        </p:pic>
        <p:sp>
          <p:nvSpPr>
            <p:cNvPr id="34" name="Rectangle 33"/>
            <p:cNvSpPr/>
            <p:nvPr/>
          </p:nvSpPr>
          <p:spPr>
            <a:xfrm>
              <a:off x="6915352" y="5097670"/>
              <a:ext cx="1390448" cy="3125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pic>
          <p:nvPicPr>
            <p:cNvPr id="12293" name="Picture 5" descr="C:\Users\sarahwag\AppData\Local\Microsoft\Windows\Temporary Internet Files\Content.IE5\V62B3A12\SlashCircl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4896" y="5788894"/>
              <a:ext cx="750843" cy="7508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5633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a:t>Parking</a:t>
            </a:r>
          </a:p>
        </p:txBody>
      </p:sp>
      <p:sp>
        <p:nvSpPr>
          <p:cNvPr id="3" name="Content Placeholder 2"/>
          <p:cNvSpPr>
            <a:spLocks noGrp="1"/>
          </p:cNvSpPr>
          <p:nvPr>
            <p:ph idx="1"/>
          </p:nvPr>
        </p:nvSpPr>
        <p:spPr>
          <a:xfrm>
            <a:off x="609600" y="1676400"/>
            <a:ext cx="7800405" cy="4648200"/>
          </a:xfrm>
        </p:spPr>
        <p:txBody>
          <a:bodyPr>
            <a:normAutofit/>
          </a:bodyPr>
          <a:lstStyle/>
          <a:p>
            <a:pPr>
              <a:lnSpc>
                <a:spcPct val="90000"/>
              </a:lnSpc>
              <a:defRPr/>
            </a:pPr>
            <a:r>
              <a:rPr lang="en-US" altLang="en-US" sz="2400" dirty="0"/>
              <a:t>Cars are to be parked front first - never backed in or pulled through. </a:t>
            </a:r>
            <a:r>
              <a:rPr lang="en-US" altLang="en-US" sz="2400" i="1" dirty="0"/>
              <a:t>The license plate must be visible from the aisle.</a:t>
            </a:r>
            <a:endParaRPr lang="en-US" altLang="en-US" sz="1800" i="1" dirty="0"/>
          </a:p>
          <a:p>
            <a:pPr lvl="1">
              <a:lnSpc>
                <a:spcPct val="90000"/>
              </a:lnSpc>
              <a:buNone/>
              <a:defRPr/>
            </a:pPr>
            <a:endParaRPr lang="en-US" altLang="en-US" sz="1200" dirty="0"/>
          </a:p>
          <a:p>
            <a:pPr>
              <a:lnSpc>
                <a:spcPct val="90000"/>
              </a:lnSpc>
              <a:defRPr/>
            </a:pPr>
            <a:r>
              <a:rPr lang="en-US" altLang="en-US" sz="2400" dirty="0"/>
              <a:t>Park in </a:t>
            </a:r>
            <a:r>
              <a:rPr lang="en-US" altLang="en-US" sz="2400" b="1" dirty="0">
                <a:latin typeface="Kozuka Gothic Pro H" pitchFamily="34" charset="-128"/>
                <a:ea typeface="Kozuka Gothic Pro H" pitchFamily="34" charset="-128"/>
              </a:rPr>
              <a:t>business or unmarked</a:t>
            </a:r>
            <a:r>
              <a:rPr lang="en-US" altLang="en-US" sz="2400" dirty="0">
                <a:latin typeface="Kozuka Gothic Pro H" pitchFamily="34" charset="-128"/>
                <a:ea typeface="Kozuka Gothic Pro H" pitchFamily="34" charset="-128"/>
              </a:rPr>
              <a:t> </a:t>
            </a:r>
            <a:r>
              <a:rPr lang="en-US" altLang="en-US" sz="2400" dirty="0"/>
              <a:t>spots only!</a:t>
            </a:r>
            <a:r>
              <a:rPr lang="en-US" altLang="en-US" sz="2400" dirty="0">
                <a:solidFill>
                  <a:schemeClr val="tx1">
                    <a:lumMod val="95000"/>
                    <a:lumOff val="5000"/>
                  </a:schemeClr>
                </a:solidFill>
              </a:rPr>
              <a:t> </a:t>
            </a:r>
            <a:r>
              <a:rPr lang="en-US" altLang="en-US" sz="2400" dirty="0"/>
              <a:t>Parking in others may result in parking tickets.</a:t>
            </a:r>
          </a:p>
          <a:p>
            <a:pPr>
              <a:lnSpc>
                <a:spcPct val="90000"/>
              </a:lnSpc>
              <a:defRPr/>
            </a:pPr>
            <a:endParaRPr lang="en-US" altLang="en-US" sz="1200" dirty="0"/>
          </a:p>
          <a:p>
            <a:pPr>
              <a:lnSpc>
                <a:spcPct val="90000"/>
              </a:lnSpc>
              <a:defRPr/>
            </a:pPr>
            <a:r>
              <a:rPr lang="en-US" altLang="en-US" sz="2400" dirty="0"/>
              <a:t>Parking spaces can be narrow. Be sure you’re between the lines (not on them), otherwise you may be issued a parking ticket by the City of Ann Arbor.</a:t>
            </a:r>
          </a:p>
          <a:p>
            <a:pPr>
              <a:lnSpc>
                <a:spcPct val="90000"/>
              </a:lnSpc>
              <a:defRPr/>
            </a:pPr>
            <a:endParaRPr lang="en-US" altLang="en-US" sz="1200" dirty="0"/>
          </a:p>
          <a:p>
            <a:pPr marL="109728" indent="0">
              <a:lnSpc>
                <a:spcPct val="90000"/>
              </a:lnSpc>
              <a:buNone/>
              <a:defRPr/>
            </a:pPr>
            <a:endParaRPr lang="en-US" altLang="en-US" sz="2400" dirty="0"/>
          </a:p>
          <a:p>
            <a:pPr marL="109728" indent="0" algn="ctr">
              <a:lnSpc>
                <a:spcPct val="90000"/>
              </a:lnSpc>
              <a:buNone/>
              <a:defRPr/>
            </a:pPr>
            <a:r>
              <a:rPr lang="en-US" altLang="en-US" sz="2400" b="1" dirty="0">
                <a:latin typeface="Kozuka Gothic Pro H" pitchFamily="34" charset="-128"/>
                <a:ea typeface="Kozuka Gothic Pro H" pitchFamily="34" charset="-128"/>
              </a:rPr>
              <a:t>Please note</a:t>
            </a:r>
            <a:r>
              <a:rPr lang="en-US" altLang="en-US" sz="2400" b="1" dirty="0"/>
              <a:t>: </a:t>
            </a:r>
            <a:r>
              <a:rPr lang="en-US" altLang="en-US" sz="2400" dirty="0"/>
              <a:t>Drivers will be responsible</a:t>
            </a:r>
          </a:p>
          <a:p>
            <a:pPr marL="109728" indent="0" algn="ctr">
              <a:lnSpc>
                <a:spcPct val="90000"/>
              </a:lnSpc>
              <a:buNone/>
              <a:defRPr/>
            </a:pPr>
            <a:r>
              <a:rPr lang="en-US" altLang="en-US" sz="2400" dirty="0"/>
              <a:t>for any tickets issued.</a:t>
            </a:r>
          </a:p>
        </p:txBody>
      </p:sp>
    </p:spTree>
    <p:extLst>
      <p:ext uri="{BB962C8B-B14F-4D97-AF65-F5344CB8AC3E}">
        <p14:creationId xmlns:p14="http://schemas.microsoft.com/office/powerpoint/2010/main" val="859143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a:t>Re-fueling</a:t>
            </a:r>
          </a:p>
        </p:txBody>
      </p:sp>
      <p:sp>
        <p:nvSpPr>
          <p:cNvPr id="3" name="Content Placeholder 2"/>
          <p:cNvSpPr>
            <a:spLocks noGrp="1"/>
          </p:cNvSpPr>
          <p:nvPr>
            <p:ph idx="1"/>
          </p:nvPr>
        </p:nvSpPr>
        <p:spPr>
          <a:xfrm>
            <a:off x="457200" y="1676400"/>
            <a:ext cx="8229599" cy="4800600"/>
          </a:xfrm>
        </p:spPr>
        <p:txBody>
          <a:bodyPr>
            <a:normAutofit fontScale="85000" lnSpcReduction="20000"/>
          </a:bodyPr>
          <a:lstStyle/>
          <a:p>
            <a:pPr>
              <a:lnSpc>
                <a:spcPct val="110000"/>
              </a:lnSpc>
              <a:spcBef>
                <a:spcPts val="600"/>
              </a:spcBef>
              <a:spcAft>
                <a:spcPts val="600"/>
              </a:spcAft>
            </a:pPr>
            <a:r>
              <a:rPr lang="en-US" altLang="en-US" sz="2400" b="1" dirty="0">
                <a:latin typeface="Kozuka Gothic Pro H" pitchFamily="34" charset="-128"/>
                <a:ea typeface="Kozuka Gothic Pro H" pitchFamily="34" charset="-128"/>
              </a:rPr>
              <a:t>Re-fuel at ½ tank or less.</a:t>
            </a:r>
          </a:p>
          <a:p>
            <a:pPr>
              <a:lnSpc>
                <a:spcPct val="110000"/>
              </a:lnSpc>
              <a:spcBef>
                <a:spcPts val="600"/>
              </a:spcBef>
              <a:spcAft>
                <a:spcPts val="600"/>
              </a:spcAft>
            </a:pPr>
            <a:r>
              <a:rPr lang="en-US" altLang="en-US" sz="2400" dirty="0"/>
              <a:t>Some vehicles run on ethanol fuel, others run on unleaded you must get gas at Transportation Services behind </a:t>
            </a:r>
            <a:r>
              <a:rPr lang="en-US" altLang="en-US" sz="2400" dirty="0" err="1"/>
              <a:t>Crisler</a:t>
            </a:r>
            <a:r>
              <a:rPr lang="en-US" altLang="en-US" sz="2400" dirty="0"/>
              <a:t> Arena.</a:t>
            </a:r>
          </a:p>
          <a:p>
            <a:pPr marL="109728" indent="0">
              <a:lnSpc>
                <a:spcPct val="110000"/>
              </a:lnSpc>
              <a:spcBef>
                <a:spcPts val="600"/>
              </a:spcBef>
              <a:spcAft>
                <a:spcPts val="600"/>
              </a:spcAft>
              <a:buNone/>
            </a:pPr>
            <a:r>
              <a:rPr lang="en-US" sz="2400" dirty="0">
                <a:latin typeface="Kozuka Gothic Pro H" pitchFamily="34" charset="-128"/>
                <a:ea typeface="Kozuka Gothic Pro H" pitchFamily="34" charset="-128"/>
              </a:rPr>
              <a:t>      </a:t>
            </a:r>
            <a:r>
              <a:rPr lang="en-US" sz="2200" i="1" dirty="0">
                <a:latin typeface="Kozuka Gothic Pro H" pitchFamily="34" charset="-128"/>
                <a:ea typeface="Kozuka Gothic Pro H" pitchFamily="34" charset="-128"/>
              </a:rPr>
              <a:t>Transportation Services: 1213 </a:t>
            </a:r>
            <a:r>
              <a:rPr lang="en-US" sz="2200" i="1" dirty="0" err="1">
                <a:latin typeface="Kozuka Gothic Pro H" pitchFamily="34" charset="-128"/>
                <a:ea typeface="Kozuka Gothic Pro H" pitchFamily="34" charset="-128"/>
              </a:rPr>
              <a:t>Kipke</a:t>
            </a:r>
            <a:r>
              <a:rPr lang="en-US" sz="2200" i="1" dirty="0">
                <a:latin typeface="Kozuka Gothic Pro H" pitchFamily="34" charset="-128"/>
                <a:ea typeface="Kozuka Gothic Pro H" pitchFamily="34" charset="-128"/>
              </a:rPr>
              <a:t> </a:t>
            </a:r>
            <a:r>
              <a:rPr lang="en-US" sz="2200" i="1" dirty="0" err="1">
                <a:latin typeface="Kozuka Gothic Pro H" pitchFamily="34" charset="-128"/>
                <a:ea typeface="Kozuka Gothic Pro H" pitchFamily="34" charset="-128"/>
              </a:rPr>
              <a:t>Dr</a:t>
            </a:r>
            <a:r>
              <a:rPr lang="en-US" sz="2200" i="1" dirty="0">
                <a:latin typeface="Kozuka Gothic Pro H" pitchFamily="34" charset="-128"/>
                <a:ea typeface="Kozuka Gothic Pro H" pitchFamily="34" charset="-128"/>
              </a:rPr>
              <a:t>, Ann Arbor, MI  48104</a:t>
            </a:r>
            <a:endParaRPr lang="en-US" altLang="en-US" sz="2000" i="1" dirty="0">
              <a:latin typeface="Kozuka Gothic Pro H" pitchFamily="34" charset="-128"/>
              <a:ea typeface="Kozuka Gothic Pro H" pitchFamily="34" charset="-128"/>
            </a:endParaRPr>
          </a:p>
          <a:p>
            <a:pPr>
              <a:lnSpc>
                <a:spcPct val="110000"/>
              </a:lnSpc>
              <a:spcBef>
                <a:spcPts val="600"/>
              </a:spcBef>
              <a:spcAft>
                <a:spcPts val="600"/>
              </a:spcAft>
            </a:pPr>
            <a:r>
              <a:rPr lang="en-US" altLang="en-US" sz="2400" dirty="0"/>
              <a:t>There are chips in the gas tanks of all vehicles that activate the pumps, you do NOT pay for gas.</a:t>
            </a:r>
          </a:p>
          <a:p>
            <a:pPr>
              <a:lnSpc>
                <a:spcPct val="110000"/>
              </a:lnSpc>
              <a:spcBef>
                <a:spcPts val="600"/>
              </a:spcBef>
              <a:spcAft>
                <a:spcPts val="600"/>
              </a:spcAft>
            </a:pPr>
            <a:r>
              <a:rPr lang="en-US" altLang="en-US" sz="2400" dirty="0"/>
              <a:t>Fueling Station is closed Saturdays and Sundays. </a:t>
            </a:r>
          </a:p>
          <a:p>
            <a:pPr marL="411480" lvl="1" indent="0">
              <a:lnSpc>
                <a:spcPct val="110000"/>
              </a:lnSpc>
              <a:spcBef>
                <a:spcPts val="600"/>
              </a:spcBef>
              <a:spcAft>
                <a:spcPts val="600"/>
              </a:spcAft>
              <a:buNone/>
            </a:pPr>
            <a:r>
              <a:rPr lang="en-US" altLang="en-US" sz="2200" dirty="0">
                <a:latin typeface="Kozuka Gothic Pro H" pitchFamily="34" charset="-128"/>
                <a:ea typeface="Kozuka Gothic Pro H" pitchFamily="34" charset="-128"/>
              </a:rPr>
              <a:t>The last driver before the weekend is responsible for filling up the vehicle</a:t>
            </a:r>
            <a:r>
              <a:rPr lang="en-US" altLang="en-US" sz="2200" dirty="0"/>
              <a:t>, so drivers on Sat/Sun will have fuel. You will be notified if you are this person.</a:t>
            </a:r>
          </a:p>
          <a:p>
            <a:pPr>
              <a:lnSpc>
                <a:spcPct val="110000"/>
              </a:lnSpc>
              <a:spcBef>
                <a:spcPts val="600"/>
              </a:spcBef>
              <a:spcAft>
                <a:spcPts val="600"/>
              </a:spcAft>
            </a:pPr>
            <a:r>
              <a:rPr lang="en-US" altLang="en-US" sz="2400" dirty="0"/>
              <a:t>Transportation Services is open 8am-11pm, M-F. If you have difficulty with the pumps, please ask for assistance in one of the Transportation Services offices.</a:t>
            </a:r>
            <a:endParaRPr lang="en-US" altLang="en-US" sz="2400" b="1" dirty="0"/>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81000"/>
            <a:ext cx="2700337" cy="147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51532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200" y="762000"/>
            <a:ext cx="4675322" cy="1524000"/>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100_01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09361" y="3546326"/>
            <a:ext cx="4191000" cy="3144838"/>
          </a:xfrm>
          <a:noFill/>
          <a:ln>
            <a:solidFill>
              <a:schemeClr val="accent1"/>
            </a:solidFill>
          </a:ln>
        </p:spPr>
      </p:pic>
      <p:sp>
        <p:nvSpPr>
          <p:cNvPr id="5" name="Bent Arrow 4"/>
          <p:cNvSpPr/>
          <p:nvPr/>
        </p:nvSpPr>
        <p:spPr>
          <a:xfrm rot="3596965" flipH="1">
            <a:off x="5265990" y="5226997"/>
            <a:ext cx="533400" cy="1489065"/>
          </a:xfrm>
          <a:prstGeom prst="bentArrow">
            <a:avLst>
              <a:gd name="adj1" fmla="val 22586"/>
              <a:gd name="adj2" fmla="val 17324"/>
              <a:gd name="adj3" fmla="val 40352"/>
              <a:gd name="adj4"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58856"/>
            <a:ext cx="3771154" cy="59483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999754" y="2175911"/>
            <a:ext cx="5076967" cy="1295400"/>
          </a:xfrm>
        </p:spPr>
        <p:txBody>
          <a:bodyPr>
            <a:noAutofit/>
          </a:bodyPr>
          <a:lstStyle/>
          <a:p>
            <a:pPr algn="ctr" eaLnBrk="1" hangingPunct="1"/>
            <a:r>
              <a:rPr lang="en-US" altLang="en-US" sz="2800" dirty="0"/>
              <a:t>Refueling the vehicles </a:t>
            </a:r>
            <a:r>
              <a:rPr lang="en-US" altLang="en-US" sz="2800" dirty="0">
                <a:sym typeface="Wingdings" pitchFamily="2" charset="2"/>
              </a:rPr>
              <a:t>at</a:t>
            </a:r>
            <a:br>
              <a:rPr lang="en-US" altLang="en-US" sz="2800" dirty="0"/>
            </a:br>
            <a:r>
              <a:rPr lang="en-US" altLang="en-US" sz="2800" dirty="0"/>
              <a:t>Transportation Services</a:t>
            </a:r>
          </a:p>
        </p:txBody>
      </p:sp>
      <p:sp>
        <p:nvSpPr>
          <p:cNvPr id="9" name="Title 1"/>
          <p:cNvSpPr txBox="1">
            <a:spLocks/>
          </p:cNvSpPr>
          <p:nvPr/>
        </p:nvSpPr>
        <p:spPr>
          <a:xfrm>
            <a:off x="3999754" y="609599"/>
            <a:ext cx="4942768" cy="1793951"/>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altLang="en-US" sz="2800" dirty="0">
                <a:solidFill>
                  <a:schemeClr val="tx1"/>
                </a:solidFill>
              </a:rPr>
              <a:t>Transportation Services:</a:t>
            </a:r>
          </a:p>
          <a:p>
            <a:pPr algn="ctr"/>
            <a:r>
              <a:rPr lang="en-US" altLang="en-US" sz="2800" dirty="0">
                <a:solidFill>
                  <a:schemeClr val="tx1"/>
                </a:solidFill>
              </a:rPr>
              <a:t>1213 </a:t>
            </a:r>
            <a:r>
              <a:rPr lang="en-US" altLang="en-US" sz="2800" dirty="0" err="1">
                <a:solidFill>
                  <a:schemeClr val="tx1"/>
                </a:solidFill>
              </a:rPr>
              <a:t>Kipke</a:t>
            </a:r>
            <a:r>
              <a:rPr lang="en-US" altLang="en-US" sz="2800" dirty="0">
                <a:solidFill>
                  <a:schemeClr val="tx1"/>
                </a:solidFill>
              </a:rPr>
              <a:t> </a:t>
            </a:r>
            <a:r>
              <a:rPr lang="en-US" altLang="en-US" sz="2800" dirty="0" err="1">
                <a:solidFill>
                  <a:schemeClr val="tx1"/>
                </a:solidFill>
              </a:rPr>
              <a:t>Dr</a:t>
            </a:r>
            <a:r>
              <a:rPr lang="en-US" altLang="en-US" sz="2800" dirty="0">
                <a:solidFill>
                  <a:schemeClr val="tx1"/>
                </a:solidFill>
              </a:rPr>
              <a:t>, Ann Arbor, MI 48104</a:t>
            </a:r>
          </a:p>
        </p:txBody>
      </p:sp>
    </p:spTree>
    <p:extLst>
      <p:ext uri="{BB962C8B-B14F-4D97-AF65-F5344CB8AC3E}">
        <p14:creationId xmlns:p14="http://schemas.microsoft.com/office/powerpoint/2010/main" val="361514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066800"/>
          </a:xfrm>
        </p:spPr>
        <p:txBody>
          <a:bodyPr/>
          <a:lstStyle/>
          <a:p>
            <a:r>
              <a:rPr lang="en-US" dirty="0"/>
              <a:t>Refueling: Ethanol &amp; Unleaded</a:t>
            </a:r>
          </a:p>
        </p:txBody>
      </p:sp>
      <p:pic>
        <p:nvPicPr>
          <p:cNvPr id="4" name="Picture 4" descr="100_011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 y="2001838"/>
            <a:ext cx="4164013" cy="3125787"/>
          </a:xfrm>
          <a:noFill/>
          <a:ln>
            <a:solidFill>
              <a:schemeClr val="accent1"/>
            </a:solidFill>
          </a:ln>
        </p:spPr>
      </p:pic>
      <p:pic>
        <p:nvPicPr>
          <p:cNvPr id="5" name="Picture 4" descr="100_01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352800"/>
            <a:ext cx="4165600" cy="312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7-Point Star 5"/>
          <p:cNvSpPr/>
          <p:nvPr/>
        </p:nvSpPr>
        <p:spPr>
          <a:xfrm rot="441240">
            <a:off x="781215" y="4167543"/>
            <a:ext cx="2438400" cy="2133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Ethanol Only</a:t>
            </a:r>
          </a:p>
          <a:p>
            <a:pPr algn="ctr">
              <a:defRPr/>
            </a:pPr>
            <a:r>
              <a:rPr lang="en-US" b="1" dirty="0"/>
              <a:t>#7 or #8</a:t>
            </a:r>
          </a:p>
        </p:txBody>
      </p:sp>
      <p:sp>
        <p:nvSpPr>
          <p:cNvPr id="7" name="Left Arrow 6"/>
          <p:cNvSpPr/>
          <p:nvPr/>
        </p:nvSpPr>
        <p:spPr>
          <a:xfrm rot="2205490">
            <a:off x="5324475" y="4784725"/>
            <a:ext cx="2157413"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Flip the Lever</a:t>
            </a:r>
          </a:p>
        </p:txBody>
      </p:sp>
      <p:sp>
        <p:nvSpPr>
          <p:cNvPr id="8" name="7-Point Star 7"/>
          <p:cNvSpPr/>
          <p:nvPr/>
        </p:nvSpPr>
        <p:spPr>
          <a:xfrm rot="441240">
            <a:off x="3681631" y="1541765"/>
            <a:ext cx="2341729" cy="189240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Unleaded: Only</a:t>
            </a:r>
          </a:p>
          <a:p>
            <a:pPr algn="ctr">
              <a:defRPr/>
            </a:pPr>
            <a:r>
              <a:rPr lang="en-US" b="1" dirty="0"/>
              <a:t>#1 or #2</a:t>
            </a:r>
          </a:p>
        </p:txBody>
      </p:sp>
    </p:spTree>
    <p:extLst>
      <p:ext uri="{BB962C8B-B14F-4D97-AF65-F5344CB8AC3E}">
        <p14:creationId xmlns:p14="http://schemas.microsoft.com/office/powerpoint/2010/main" val="625323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Damage to Vehicles</a:t>
            </a:r>
          </a:p>
        </p:txBody>
      </p:sp>
      <p:sp>
        <p:nvSpPr>
          <p:cNvPr id="3" name="Content Placeholder 2"/>
          <p:cNvSpPr>
            <a:spLocks noGrp="1"/>
          </p:cNvSpPr>
          <p:nvPr>
            <p:ph idx="1"/>
          </p:nvPr>
        </p:nvSpPr>
        <p:spPr>
          <a:xfrm>
            <a:off x="304800" y="1752600"/>
            <a:ext cx="8534400" cy="4325112"/>
          </a:xfrm>
        </p:spPr>
        <p:txBody>
          <a:bodyPr>
            <a:normAutofit lnSpcReduction="10000"/>
          </a:bodyPr>
          <a:lstStyle/>
          <a:p>
            <a:pPr marL="565150" indent="-457200">
              <a:spcBef>
                <a:spcPts val="0"/>
              </a:spcBef>
              <a:spcAft>
                <a:spcPts val="300"/>
              </a:spcAft>
            </a:pPr>
            <a:r>
              <a:rPr lang="en-US" altLang="en-US" dirty="0"/>
              <a:t>Any damage to vehicles must be reported to the SAA Office. </a:t>
            </a:r>
            <a:r>
              <a:rPr lang="en-US" altLang="en-US" dirty="0" err="1"/>
              <a:t>Email:psych.transportation@umich.edu</a:t>
            </a:r>
            <a:endParaRPr lang="en-US" altLang="en-US" dirty="0"/>
          </a:p>
          <a:p>
            <a:pPr marL="565150" indent="-457200">
              <a:spcBef>
                <a:spcPts val="0"/>
              </a:spcBef>
              <a:spcAft>
                <a:spcPts val="300"/>
              </a:spcAft>
            </a:pPr>
            <a:endParaRPr lang="en-US" altLang="en-US" sz="1000" dirty="0"/>
          </a:p>
          <a:p>
            <a:pPr marL="565150" indent="-457200">
              <a:spcBef>
                <a:spcPts val="0"/>
              </a:spcBef>
              <a:spcAft>
                <a:spcPts val="300"/>
              </a:spcAft>
            </a:pPr>
            <a:r>
              <a:rPr lang="en-US" altLang="en-US" dirty="0"/>
              <a:t>When damage is newly reported, the driver may need to fill out an accident or incident report with the Transportation Coordinator in the SAA Office. The Transportation Coordinator will contact you if this is necessary.</a:t>
            </a:r>
          </a:p>
          <a:p>
            <a:pPr marL="565150" indent="-457200">
              <a:spcAft>
                <a:spcPts val="300"/>
              </a:spcAft>
            </a:pPr>
            <a:r>
              <a:rPr lang="en-US" altLang="en-US" dirty="0"/>
              <a:t>Upload pictures of damage to the Vehicle Report Form.</a:t>
            </a:r>
          </a:p>
          <a:p>
            <a:pPr marL="565150" indent="-457200">
              <a:spcAft>
                <a:spcPts val="300"/>
              </a:spcAft>
            </a:pPr>
            <a:endParaRPr lang="en-US" altLang="en-US" dirty="0"/>
          </a:p>
          <a:p>
            <a:pPr marL="565150" indent="-457200">
              <a:spcAft>
                <a:spcPts val="300"/>
              </a:spcAft>
            </a:pPr>
            <a:endParaRPr lang="en-US" altLang="en-US" sz="1000" dirty="0"/>
          </a:p>
          <a:p>
            <a:pPr>
              <a:spcAft>
                <a:spcPts val="300"/>
              </a:spcAft>
            </a:pPr>
            <a:endParaRPr lang="en-US" dirty="0"/>
          </a:p>
        </p:txBody>
      </p:sp>
    </p:spTree>
    <p:extLst>
      <p:ext uri="{BB962C8B-B14F-4D97-AF65-F5344CB8AC3E}">
        <p14:creationId xmlns:p14="http://schemas.microsoft.com/office/powerpoint/2010/main" val="2485809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Breakdowns and Accidents</a:t>
            </a:r>
          </a:p>
        </p:txBody>
      </p:sp>
      <p:sp>
        <p:nvSpPr>
          <p:cNvPr id="3" name="Content Placeholder 2"/>
          <p:cNvSpPr>
            <a:spLocks noGrp="1"/>
          </p:cNvSpPr>
          <p:nvPr>
            <p:ph idx="1"/>
          </p:nvPr>
        </p:nvSpPr>
        <p:spPr>
          <a:xfrm>
            <a:off x="457200" y="1752600"/>
            <a:ext cx="8229600" cy="4800600"/>
          </a:xfrm>
        </p:spPr>
        <p:txBody>
          <a:bodyPr>
            <a:normAutofit/>
          </a:bodyPr>
          <a:lstStyle/>
          <a:p>
            <a:pPr marL="565150" indent="-457200"/>
            <a:r>
              <a:rPr lang="en-US" altLang="en-US" dirty="0"/>
              <a:t>If a breakdown/accident occurs </a:t>
            </a:r>
            <a:r>
              <a:rPr lang="en-US" altLang="en-US" b="1" dirty="0">
                <a:latin typeface="Kozuka Gothic Pro H" pitchFamily="34" charset="-128"/>
                <a:ea typeface="Kozuka Gothic Pro H" pitchFamily="34" charset="-128"/>
              </a:rPr>
              <a:t>Monday-Friday between 8am and 4:30pm, call the SAA Office</a:t>
            </a:r>
            <a:r>
              <a:rPr lang="en-US" altLang="en-US" dirty="0"/>
              <a:t>.</a:t>
            </a:r>
          </a:p>
          <a:p>
            <a:pPr marL="857758" lvl="1" indent="-457200"/>
            <a:r>
              <a:rPr lang="en-US" altLang="en-US" dirty="0"/>
              <a:t>If a breakdown/accident occurs </a:t>
            </a:r>
            <a:r>
              <a:rPr lang="en-US" altLang="en-US" b="1" dirty="0">
                <a:latin typeface="Kozuka Gothic Pro H" pitchFamily="34" charset="-128"/>
                <a:ea typeface="Kozuka Gothic Pro H" pitchFamily="34" charset="-128"/>
              </a:rPr>
              <a:t>outside of office hours, call Transportation Services</a:t>
            </a:r>
            <a:r>
              <a:rPr lang="en-US" altLang="en-US" dirty="0"/>
              <a:t>.</a:t>
            </a:r>
          </a:p>
          <a:p>
            <a:pPr marL="857758" lvl="1" indent="-457200"/>
            <a:r>
              <a:rPr lang="en-US" altLang="en-US" dirty="0"/>
              <a:t>Both phone numbers can be found on the driver’s visor.</a:t>
            </a:r>
          </a:p>
          <a:p>
            <a:pPr marL="565150" indent="-457200"/>
            <a:endParaRPr lang="en-US" altLang="en-US" sz="1100" dirty="0"/>
          </a:p>
          <a:p>
            <a:pPr marL="565150" indent="-457200"/>
            <a:r>
              <a:rPr lang="en-US" altLang="en-US" dirty="0"/>
              <a:t>If the vehicle needs to be towed</a:t>
            </a:r>
          </a:p>
          <a:p>
            <a:pPr marL="857758" lvl="1" indent="-457200"/>
            <a:r>
              <a:rPr lang="en-US" altLang="en-US" dirty="0"/>
              <a:t>Call Transportation Services.</a:t>
            </a:r>
          </a:p>
          <a:p>
            <a:pPr marL="857758" lvl="1" indent="-457200"/>
            <a:r>
              <a:rPr lang="en-US" altLang="en-US" dirty="0"/>
              <a:t>Third-party towing companies will not be covered by the department.</a:t>
            </a:r>
          </a:p>
          <a:p>
            <a:endParaRPr lang="en-US" dirty="0"/>
          </a:p>
        </p:txBody>
      </p:sp>
    </p:spTree>
    <p:extLst>
      <p:ext uri="{BB962C8B-B14F-4D97-AF65-F5344CB8AC3E}">
        <p14:creationId xmlns:p14="http://schemas.microsoft.com/office/powerpoint/2010/main" val="227018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Accidents</a:t>
            </a:r>
          </a:p>
        </p:txBody>
      </p:sp>
      <p:sp>
        <p:nvSpPr>
          <p:cNvPr id="3" name="Content Placeholder 2"/>
          <p:cNvSpPr>
            <a:spLocks noGrp="1"/>
          </p:cNvSpPr>
          <p:nvPr>
            <p:ph idx="1"/>
          </p:nvPr>
        </p:nvSpPr>
        <p:spPr>
          <a:xfrm>
            <a:off x="457200" y="1752600"/>
            <a:ext cx="8229600" cy="4800600"/>
          </a:xfrm>
        </p:spPr>
        <p:txBody>
          <a:bodyPr>
            <a:normAutofit fontScale="77500" lnSpcReduction="20000"/>
          </a:bodyPr>
          <a:lstStyle/>
          <a:p>
            <a:pPr marL="565150" indent="-457200">
              <a:spcBef>
                <a:spcPts val="600"/>
              </a:spcBef>
              <a:spcAft>
                <a:spcPts val="600"/>
              </a:spcAft>
            </a:pPr>
            <a:r>
              <a:rPr lang="en-US" altLang="en-US" dirty="0"/>
              <a:t>The first priority is the well-being of the drivers and passengers. </a:t>
            </a:r>
            <a:r>
              <a:rPr lang="en-US" altLang="en-US" dirty="0">
                <a:latin typeface="Kozuka Gothic Pro H" pitchFamily="34" charset="-128"/>
                <a:ea typeface="Kozuka Gothic Pro H" pitchFamily="34" charset="-128"/>
              </a:rPr>
              <a:t>If anyone is injured, call 911 immediately. </a:t>
            </a:r>
          </a:p>
          <a:p>
            <a:pPr marL="565150" indent="-457200">
              <a:spcBef>
                <a:spcPts val="600"/>
              </a:spcBef>
              <a:spcAft>
                <a:spcPts val="600"/>
              </a:spcAft>
            </a:pPr>
            <a:r>
              <a:rPr lang="en-US" altLang="en-US" dirty="0">
                <a:ea typeface="Kozuka Gothic Pro H" pitchFamily="34" charset="-128"/>
              </a:rPr>
              <a:t>If anyone needs medical attention, the SAA Office will need a copy of the physician’s report.</a:t>
            </a:r>
            <a:endParaRPr lang="en-US" altLang="en-US" sz="1100" dirty="0">
              <a:latin typeface="Kozuka Gothic Pro H" pitchFamily="34" charset="-128"/>
              <a:ea typeface="Kozuka Gothic Pro H" pitchFamily="34" charset="-128"/>
            </a:endParaRPr>
          </a:p>
          <a:p>
            <a:pPr marL="565150" indent="-457200">
              <a:spcBef>
                <a:spcPts val="600"/>
              </a:spcBef>
              <a:spcAft>
                <a:spcPts val="600"/>
              </a:spcAft>
            </a:pPr>
            <a:r>
              <a:rPr lang="en-US" altLang="en-US" dirty="0"/>
              <a:t>Call the SAA Office or Transportation Services. (Driver’s Visor)</a:t>
            </a:r>
          </a:p>
          <a:p>
            <a:pPr marL="565150" indent="-457200">
              <a:spcBef>
                <a:spcPts val="600"/>
              </a:spcBef>
              <a:spcAft>
                <a:spcPts val="600"/>
              </a:spcAft>
            </a:pPr>
            <a:r>
              <a:rPr lang="en-US" altLang="en-US" dirty="0"/>
              <a:t>If another vehicle is involved - get a police report, regardless of the level of damage.</a:t>
            </a:r>
          </a:p>
          <a:p>
            <a:pPr marL="565150" indent="-457200">
              <a:spcBef>
                <a:spcPts val="600"/>
              </a:spcBef>
              <a:spcAft>
                <a:spcPts val="600"/>
              </a:spcAft>
            </a:pPr>
            <a:r>
              <a:rPr lang="en-US" altLang="en-US" dirty="0"/>
              <a:t>If the vehicle needs to be towed, call Transportation Services. </a:t>
            </a:r>
          </a:p>
          <a:p>
            <a:pPr marL="565150" indent="-457200">
              <a:spcBef>
                <a:spcPts val="600"/>
              </a:spcBef>
              <a:spcAft>
                <a:spcPts val="600"/>
              </a:spcAft>
            </a:pPr>
            <a:r>
              <a:rPr lang="en-US" altLang="en-US" dirty="0"/>
              <a:t>Third-party towing companies will not be covered by the department.</a:t>
            </a:r>
          </a:p>
          <a:p>
            <a:pPr marL="565150" indent="-457200">
              <a:spcBef>
                <a:spcPts val="600"/>
              </a:spcBef>
              <a:spcAft>
                <a:spcPts val="600"/>
              </a:spcAft>
            </a:pPr>
            <a:r>
              <a:rPr lang="en-US" altLang="en-US" dirty="0"/>
              <a:t>Visit the SAA Office to complete an accident report.</a:t>
            </a:r>
          </a:p>
          <a:p>
            <a:pPr marL="622300" indent="-514350">
              <a:spcBef>
                <a:spcPts val="600"/>
              </a:spcBef>
              <a:spcAft>
                <a:spcPts val="600"/>
              </a:spcAft>
              <a:buFont typeface="+mj-lt"/>
              <a:buAutoNum type="arabicPeriod"/>
            </a:pPr>
            <a:endParaRPr lang="en-US" altLang="en-US" dirty="0"/>
          </a:p>
        </p:txBody>
      </p:sp>
    </p:spTree>
    <p:extLst>
      <p:ext uri="{BB962C8B-B14F-4D97-AF65-F5344CB8AC3E}">
        <p14:creationId xmlns:p14="http://schemas.microsoft.com/office/powerpoint/2010/main" val="27691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1219200"/>
          </a:xfrm>
        </p:spPr>
        <p:txBody>
          <a:bodyPr>
            <a:normAutofit/>
          </a:bodyPr>
          <a:lstStyle/>
          <a:p>
            <a:r>
              <a:rPr lang="en-US" dirty="0"/>
              <a:t>Inclement Weather</a:t>
            </a:r>
          </a:p>
        </p:txBody>
      </p:sp>
      <p:sp>
        <p:nvSpPr>
          <p:cNvPr id="3" name="Content Placeholder 2"/>
          <p:cNvSpPr>
            <a:spLocks noGrp="1"/>
          </p:cNvSpPr>
          <p:nvPr>
            <p:ph idx="1"/>
          </p:nvPr>
        </p:nvSpPr>
        <p:spPr>
          <a:xfrm>
            <a:off x="457200" y="1752600"/>
            <a:ext cx="8229600" cy="4800600"/>
          </a:xfrm>
        </p:spPr>
        <p:txBody>
          <a:bodyPr>
            <a:normAutofit fontScale="85000" lnSpcReduction="20000"/>
          </a:bodyPr>
          <a:lstStyle/>
          <a:p>
            <a:r>
              <a:rPr lang="en-US" altLang="en-US" dirty="0"/>
              <a:t>In the event of severe weather, driving </a:t>
            </a:r>
          </a:p>
          <a:p>
            <a:pPr marL="344488" indent="0">
              <a:buNone/>
            </a:pPr>
            <a:r>
              <a:rPr lang="en-US" altLang="en-US" dirty="0"/>
              <a:t>may be canceled. Notices will be sent via email and will be posted on the bulletin board.</a:t>
            </a:r>
          </a:p>
          <a:p>
            <a:endParaRPr lang="en-US" altLang="en-US" dirty="0"/>
          </a:p>
          <a:p>
            <a:r>
              <a:rPr lang="en-US" altLang="en-US" dirty="0"/>
              <a:t>If driving is not canceled, use your best judgment about driving. NEVER feel pressured to drive in conditions in which you are not comfortable.</a:t>
            </a:r>
          </a:p>
          <a:p>
            <a:endParaRPr lang="en-US" altLang="en-US" dirty="0"/>
          </a:p>
          <a:p>
            <a:r>
              <a:rPr lang="en-US" altLang="en-US" dirty="0"/>
              <a:t>Always call your site before you leave the UM to make sure they are open. This especially applies to schools, which may close for snow days.</a:t>
            </a:r>
          </a:p>
          <a:p>
            <a:endParaRPr lang="en-US" altLang="en-US" dirty="0"/>
          </a:p>
          <a:p>
            <a:r>
              <a:rPr lang="en-US" altLang="en-US" dirty="0"/>
              <a:t>Please allow the engine to warm up for a couple minutes before driving.</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8643">
            <a:off x="6190675" y="793575"/>
            <a:ext cx="2133600" cy="122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7742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Vehicle Use Checklist</a:t>
            </a:r>
          </a:p>
        </p:txBody>
      </p:sp>
      <p:sp>
        <p:nvSpPr>
          <p:cNvPr id="3" name="Content Placeholder 2"/>
          <p:cNvSpPr>
            <a:spLocks noGrp="1"/>
          </p:cNvSpPr>
          <p:nvPr>
            <p:ph idx="1"/>
          </p:nvPr>
        </p:nvSpPr>
        <p:spPr>
          <a:xfrm>
            <a:off x="457200" y="1905000"/>
            <a:ext cx="8229600" cy="4325112"/>
          </a:xfrm>
        </p:spPr>
        <p:txBody>
          <a:bodyPr/>
          <a:lstStyle/>
          <a:p>
            <a:pPr marL="107950" indent="0">
              <a:buNone/>
            </a:pPr>
            <a:r>
              <a:rPr lang="en-US" altLang="en-US" dirty="0"/>
              <a:t>Departure &amp; Return</a:t>
            </a:r>
          </a:p>
          <a:p>
            <a:pPr lvl="1">
              <a:spcAft>
                <a:spcPts val="600"/>
              </a:spcAft>
            </a:pPr>
            <a:r>
              <a:rPr lang="en-US" altLang="en-US" dirty="0">
                <a:solidFill>
                  <a:schemeClr val="accent1"/>
                </a:solidFill>
              </a:rPr>
              <a:t>Complete Vehicle Report Form </a:t>
            </a:r>
            <a:r>
              <a:rPr lang="en-US" altLang="en-US" i="1" dirty="0">
                <a:solidFill>
                  <a:schemeClr val="accent1"/>
                </a:solidFill>
              </a:rPr>
              <a:t>every time</a:t>
            </a:r>
            <a:r>
              <a:rPr lang="en-US" altLang="en-US" dirty="0">
                <a:solidFill>
                  <a:schemeClr val="accent1"/>
                </a:solidFill>
              </a:rPr>
              <a:t>.</a:t>
            </a:r>
          </a:p>
          <a:p>
            <a:pPr lvl="1">
              <a:spcAft>
                <a:spcPts val="600"/>
              </a:spcAft>
            </a:pPr>
            <a:r>
              <a:rPr lang="en-US" altLang="en-US" dirty="0"/>
              <a:t>Re-fuel if fuel gauge shows ½ tank or less.</a:t>
            </a:r>
          </a:p>
          <a:p>
            <a:pPr lvl="1">
              <a:spcAft>
                <a:spcPts val="600"/>
              </a:spcAft>
            </a:pPr>
            <a:r>
              <a:rPr lang="en-US" altLang="en-US" dirty="0">
                <a:solidFill>
                  <a:schemeClr val="accent1"/>
                </a:solidFill>
              </a:rPr>
              <a:t>Remove trash and turn off any interior lights.</a:t>
            </a:r>
          </a:p>
          <a:p>
            <a:pPr lvl="1">
              <a:spcAft>
                <a:spcPts val="600"/>
              </a:spcAft>
            </a:pPr>
            <a:r>
              <a:rPr lang="en-US" altLang="en-US" dirty="0">
                <a:solidFill>
                  <a:schemeClr val="accent1"/>
                </a:solidFill>
              </a:rPr>
              <a:t>Be sure all windows are closed.</a:t>
            </a:r>
          </a:p>
          <a:p>
            <a:pPr lvl="1">
              <a:spcAft>
                <a:spcPts val="600"/>
              </a:spcAft>
            </a:pPr>
            <a:r>
              <a:rPr lang="en-US" altLang="en-US" dirty="0"/>
              <a:t>Lock vehicle while parked.</a:t>
            </a:r>
          </a:p>
          <a:p>
            <a:endParaRPr lang="en-US" dirty="0"/>
          </a:p>
        </p:txBody>
      </p:sp>
    </p:spTree>
    <p:extLst>
      <p:ext uri="{BB962C8B-B14F-4D97-AF65-F5344CB8AC3E}">
        <p14:creationId xmlns:p14="http://schemas.microsoft.com/office/powerpoint/2010/main" val="129066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Contact Information</a:t>
            </a:r>
          </a:p>
        </p:txBody>
      </p:sp>
      <p:sp>
        <p:nvSpPr>
          <p:cNvPr id="3" name="Content Placeholder 2"/>
          <p:cNvSpPr>
            <a:spLocks noGrp="1"/>
          </p:cNvSpPr>
          <p:nvPr>
            <p:ph idx="1"/>
          </p:nvPr>
        </p:nvSpPr>
        <p:spPr>
          <a:xfrm>
            <a:off x="457200" y="1828800"/>
            <a:ext cx="8229600" cy="4648200"/>
          </a:xfrm>
        </p:spPr>
        <p:txBody>
          <a:bodyPr/>
          <a:lstStyle/>
          <a:p>
            <a:pPr>
              <a:lnSpc>
                <a:spcPct val="90000"/>
              </a:lnSpc>
            </a:pPr>
            <a:r>
              <a:rPr lang="en-US" altLang="en-US" sz="2400" dirty="0"/>
              <a:t>Psychology Student Affairs Office                 </a:t>
            </a:r>
          </a:p>
          <a:p>
            <a:pPr lvl="1">
              <a:lnSpc>
                <a:spcPct val="90000"/>
              </a:lnSpc>
            </a:pPr>
            <a:r>
              <a:rPr lang="en-US" altLang="en-US" sz="2200" dirty="0"/>
              <a:t>1343 East Hall</a:t>
            </a:r>
          </a:p>
          <a:p>
            <a:pPr lvl="1">
              <a:lnSpc>
                <a:spcPct val="90000"/>
              </a:lnSpc>
            </a:pPr>
            <a:r>
              <a:rPr lang="en-US" altLang="en-US" sz="2400" dirty="0"/>
              <a:t>Open: </a:t>
            </a:r>
            <a:r>
              <a:rPr lang="en-US" altLang="en-US" sz="2000" dirty="0"/>
              <a:t>Monday-Friday, 8am-5pm</a:t>
            </a:r>
            <a:endParaRPr lang="en-US" altLang="en-US" sz="2400" dirty="0"/>
          </a:p>
          <a:p>
            <a:pPr lvl="1">
              <a:lnSpc>
                <a:spcPct val="90000"/>
              </a:lnSpc>
            </a:pPr>
            <a:r>
              <a:rPr lang="en-US" altLang="en-US" sz="2400" dirty="0"/>
              <a:t>Phone:</a:t>
            </a:r>
            <a:r>
              <a:rPr lang="en-US" altLang="en-US" sz="2800" dirty="0"/>
              <a:t> </a:t>
            </a:r>
            <a:r>
              <a:rPr lang="en-US" altLang="en-US" sz="2000" dirty="0"/>
              <a:t>734-764-2580</a:t>
            </a:r>
          </a:p>
          <a:p>
            <a:pPr lvl="1">
              <a:lnSpc>
                <a:spcPct val="90000"/>
              </a:lnSpc>
            </a:pPr>
            <a:r>
              <a:rPr lang="en-US" altLang="en-US" sz="2400" dirty="0"/>
              <a:t>Email:</a:t>
            </a:r>
            <a:r>
              <a:rPr lang="en-US" altLang="en-US" sz="2200" dirty="0"/>
              <a:t> </a:t>
            </a:r>
            <a:r>
              <a:rPr lang="en-US" altLang="en-US" sz="2000" dirty="0">
                <a:hlinkClick r:id="rId3"/>
              </a:rPr>
              <a:t>psych.transportation@umich.edu</a:t>
            </a:r>
            <a:endParaRPr lang="en-US" altLang="en-US" sz="2000" dirty="0"/>
          </a:p>
          <a:p>
            <a:pPr>
              <a:lnSpc>
                <a:spcPct val="90000"/>
              </a:lnSpc>
            </a:pPr>
            <a:endParaRPr lang="en-US" altLang="en-US" sz="2400" dirty="0">
              <a:solidFill>
                <a:srgbClr val="FF0000"/>
              </a:solidFill>
            </a:endParaRPr>
          </a:p>
          <a:p>
            <a:pPr>
              <a:lnSpc>
                <a:spcPct val="90000"/>
              </a:lnSpc>
            </a:pPr>
            <a:r>
              <a:rPr lang="en-US" altLang="en-US" sz="2400" dirty="0">
                <a:solidFill>
                  <a:srgbClr val="FF0000"/>
                </a:solidFill>
              </a:rPr>
              <a:t>EMERGENCY AFTER BUSINESS HOURS:</a:t>
            </a:r>
            <a:r>
              <a:rPr lang="en-US" altLang="en-US" sz="2400" dirty="0"/>
              <a:t> </a:t>
            </a:r>
            <a:endParaRPr lang="en-US" altLang="en-US" sz="2400" dirty="0">
              <a:solidFill>
                <a:srgbClr val="FF0000"/>
              </a:solidFill>
            </a:endParaRPr>
          </a:p>
          <a:p>
            <a:pPr lvl="1">
              <a:lnSpc>
                <a:spcPct val="90000"/>
              </a:lnSpc>
            </a:pPr>
            <a:r>
              <a:rPr lang="en-US" altLang="en-US" sz="2000" dirty="0">
                <a:solidFill>
                  <a:srgbClr val="FF0000"/>
                </a:solidFill>
              </a:rPr>
              <a:t>Call Transportation Services at: (734) 764-2490</a:t>
            </a:r>
          </a:p>
          <a:p>
            <a:pPr lvl="1">
              <a:lnSpc>
                <a:spcPct val="90000"/>
              </a:lnSpc>
            </a:pPr>
            <a:r>
              <a:rPr lang="en-US" altLang="en-US" sz="2000" dirty="0">
                <a:solidFill>
                  <a:schemeClr val="tx1"/>
                </a:solidFill>
              </a:rPr>
              <a:t>Refueling: 1213 </a:t>
            </a:r>
            <a:r>
              <a:rPr lang="en-US" altLang="en-US" sz="2000" dirty="0" err="1">
                <a:solidFill>
                  <a:schemeClr val="tx1"/>
                </a:solidFill>
              </a:rPr>
              <a:t>Kipke</a:t>
            </a:r>
            <a:r>
              <a:rPr lang="en-US" altLang="en-US" sz="2000" dirty="0">
                <a:solidFill>
                  <a:schemeClr val="tx1"/>
                </a:solidFill>
              </a:rPr>
              <a:t> </a:t>
            </a:r>
            <a:r>
              <a:rPr lang="en-US" altLang="en-US" sz="2000" dirty="0" err="1">
                <a:solidFill>
                  <a:schemeClr val="tx1"/>
                </a:solidFill>
              </a:rPr>
              <a:t>Dr</a:t>
            </a:r>
            <a:r>
              <a:rPr lang="en-US" altLang="en-US" sz="2000" dirty="0">
                <a:solidFill>
                  <a:schemeClr val="tx1"/>
                </a:solidFill>
              </a:rPr>
              <a:t>, Ann Arbor, MI 48104</a:t>
            </a:r>
          </a:p>
          <a:p>
            <a:pPr>
              <a:lnSpc>
                <a:spcPct val="90000"/>
              </a:lnSpc>
            </a:pPr>
            <a:endParaRPr lang="en-US" altLang="en-US" sz="2400" dirty="0"/>
          </a:p>
          <a:p>
            <a:endParaRPr lang="en-US" dirty="0"/>
          </a:p>
        </p:txBody>
      </p:sp>
    </p:spTree>
    <p:extLst>
      <p:ext uri="{BB962C8B-B14F-4D97-AF65-F5344CB8AC3E}">
        <p14:creationId xmlns:p14="http://schemas.microsoft.com/office/powerpoint/2010/main" val="34960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229600" cy="4572000"/>
          </a:xfrm>
        </p:spPr>
        <p:txBody>
          <a:bodyPr>
            <a:normAutofit/>
          </a:bodyPr>
          <a:lstStyle/>
          <a:p>
            <a:pPr marL="109728" indent="0">
              <a:buNone/>
            </a:pPr>
            <a:r>
              <a:rPr lang="en-US" sz="2000" dirty="0"/>
              <a:t>Before leaving East Hall:</a:t>
            </a:r>
          </a:p>
          <a:p>
            <a:pPr marL="624078" indent="-514350">
              <a:buFont typeface="+mj-lt"/>
              <a:buAutoNum type="arabicParenR"/>
            </a:pPr>
            <a:r>
              <a:rPr lang="en-US" sz="2000" dirty="0"/>
              <a:t>Retrieve keys from lockbox</a:t>
            </a:r>
          </a:p>
          <a:p>
            <a:pPr marL="624078" indent="-514350">
              <a:buFont typeface="+mj-lt"/>
              <a:buAutoNum type="arabicParenR"/>
            </a:pPr>
            <a:r>
              <a:rPr lang="en-US" sz="2000" dirty="0"/>
              <a:t>Locate vehicle in garage</a:t>
            </a:r>
          </a:p>
          <a:p>
            <a:pPr marL="624078" indent="-514350">
              <a:buFont typeface="+mj-lt"/>
              <a:buAutoNum type="arabicParenR"/>
            </a:pPr>
            <a:r>
              <a:rPr lang="en-US" sz="2000" dirty="0"/>
              <a:t>Fill out Vehicle Report Form on your phone</a:t>
            </a:r>
          </a:p>
          <a:p>
            <a:pPr marL="109728" indent="0">
              <a:buNone/>
            </a:pPr>
            <a:endParaRPr lang="en-US" sz="1050" dirty="0"/>
          </a:p>
          <a:p>
            <a:pPr marL="109728" indent="0">
              <a:buNone/>
            </a:pPr>
            <a:r>
              <a:rPr lang="en-US" sz="2000" dirty="0"/>
              <a:t>Before leaving volunteer site:</a:t>
            </a:r>
          </a:p>
          <a:p>
            <a:pPr marL="566928" indent="-457200">
              <a:buFont typeface="+mj-lt"/>
              <a:buAutoNum type="arabicParenR"/>
            </a:pPr>
            <a:r>
              <a:rPr lang="en-US" sz="2000" dirty="0"/>
              <a:t>Upload pictures of any damage occurring at site, to Vehicle Report Form</a:t>
            </a:r>
          </a:p>
          <a:p>
            <a:pPr marL="109728" indent="0">
              <a:buNone/>
            </a:pPr>
            <a:endParaRPr lang="en-US" sz="1050" dirty="0"/>
          </a:p>
          <a:p>
            <a:pPr marL="109728" indent="0">
              <a:buNone/>
            </a:pPr>
            <a:r>
              <a:rPr lang="en-US" sz="2000" dirty="0"/>
              <a:t>After returning:</a:t>
            </a:r>
          </a:p>
          <a:p>
            <a:pPr marL="624078" indent="-514350">
              <a:buFont typeface="+mj-lt"/>
              <a:buAutoNum type="arabicParenR"/>
            </a:pPr>
            <a:r>
              <a:rPr lang="en-US" sz="2000" dirty="0"/>
              <a:t>Update Vehicle Report Form</a:t>
            </a:r>
          </a:p>
          <a:p>
            <a:pPr marL="624078" indent="-514350">
              <a:buFont typeface="+mj-lt"/>
              <a:buAutoNum type="arabicParenR"/>
            </a:pPr>
            <a:r>
              <a:rPr lang="en-US" sz="2000" dirty="0"/>
              <a:t>Return keys to lockbox</a:t>
            </a:r>
          </a:p>
        </p:txBody>
      </p:sp>
      <p:sp>
        <p:nvSpPr>
          <p:cNvPr id="5" name="Title 1"/>
          <p:cNvSpPr txBox="1">
            <a:spLocks/>
          </p:cNvSpPr>
          <p:nvPr/>
        </p:nvSpPr>
        <p:spPr>
          <a:xfrm>
            <a:off x="457200" y="457200"/>
            <a:ext cx="8229600" cy="1219200"/>
          </a:xfrm>
          <a:prstGeom prst="rect">
            <a:avLst/>
          </a:prstGeom>
        </p:spPr>
        <p:txBody>
          <a:bodyPr vert="horz" anchor="ctr">
            <a:normAutofit fontScale="975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Review:</a:t>
            </a:r>
            <a:br>
              <a:rPr lang="en-US" dirty="0"/>
            </a:br>
            <a:r>
              <a:rPr lang="en-US" dirty="0"/>
              <a:t>Steps to Using a Vehicle</a:t>
            </a:r>
          </a:p>
        </p:txBody>
      </p:sp>
    </p:spTree>
    <p:extLst>
      <p:ext uri="{BB962C8B-B14F-4D97-AF65-F5344CB8AC3E}">
        <p14:creationId xmlns:p14="http://schemas.microsoft.com/office/powerpoint/2010/main" val="3678911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Three-Strike Policy</a:t>
            </a:r>
          </a:p>
        </p:txBody>
      </p:sp>
      <p:sp>
        <p:nvSpPr>
          <p:cNvPr id="3" name="Content Placeholder 2"/>
          <p:cNvSpPr>
            <a:spLocks noGrp="1"/>
          </p:cNvSpPr>
          <p:nvPr>
            <p:ph idx="1"/>
          </p:nvPr>
        </p:nvSpPr>
        <p:spPr>
          <a:xfrm>
            <a:off x="457200" y="1600200"/>
            <a:ext cx="8229600" cy="4953000"/>
          </a:xfrm>
        </p:spPr>
        <p:txBody>
          <a:bodyPr>
            <a:normAutofit fontScale="92500" lnSpcReduction="20000"/>
          </a:bodyPr>
          <a:lstStyle/>
          <a:p>
            <a:r>
              <a:rPr lang="en-US" dirty="0"/>
              <a:t>Earning three strikes will result in a meeting with the Transportation Coordinator and possible loss of driving privileges.</a:t>
            </a:r>
          </a:p>
          <a:p>
            <a:endParaRPr lang="en-US" sz="1100" dirty="0"/>
          </a:p>
          <a:p>
            <a:r>
              <a:rPr lang="en-US" dirty="0"/>
              <a:t>Strikes are most commonly earned by:</a:t>
            </a:r>
          </a:p>
          <a:p>
            <a:pPr lvl="1"/>
            <a:r>
              <a:rPr lang="en-US" dirty="0">
                <a:solidFill>
                  <a:schemeClr val="accent1"/>
                </a:solidFill>
              </a:rPr>
              <a:t>Incomplete Vehicle Report Form</a:t>
            </a:r>
          </a:p>
          <a:p>
            <a:pPr lvl="1"/>
            <a:r>
              <a:rPr lang="en-US" dirty="0"/>
              <a:t>Failing to send a complete set of pictures of the vehicle</a:t>
            </a:r>
          </a:p>
          <a:p>
            <a:pPr lvl="1"/>
            <a:r>
              <a:rPr lang="en-US" dirty="0">
                <a:solidFill>
                  <a:schemeClr val="accent1"/>
                </a:solidFill>
              </a:rPr>
              <a:t>Parking in spots other than business/unmarked spots</a:t>
            </a:r>
          </a:p>
          <a:p>
            <a:pPr lvl="1"/>
            <a:r>
              <a:rPr lang="en-US" dirty="0"/>
              <a:t>Damaging the vehicle</a:t>
            </a:r>
          </a:p>
          <a:p>
            <a:pPr lvl="1"/>
            <a:r>
              <a:rPr lang="en-US" dirty="0">
                <a:solidFill>
                  <a:schemeClr val="accent1"/>
                </a:solidFill>
              </a:rPr>
              <a:t>Leaving trash/belongings in the vehicle</a:t>
            </a:r>
          </a:p>
          <a:p>
            <a:pPr lvl="1"/>
            <a:r>
              <a:rPr lang="en-US" dirty="0"/>
              <a:t>Not re-fueling the vehicle when appropriate</a:t>
            </a:r>
          </a:p>
          <a:p>
            <a:pPr lvl="1"/>
            <a:r>
              <a:rPr lang="en-US" dirty="0"/>
              <a:t>Leaving vehicle unlocked</a:t>
            </a:r>
          </a:p>
          <a:p>
            <a:pPr lvl="1"/>
            <a:r>
              <a:rPr lang="en-US" dirty="0"/>
              <a:t>Not closing all windows</a:t>
            </a:r>
          </a:p>
        </p:txBody>
      </p:sp>
    </p:spTree>
    <p:extLst>
      <p:ext uri="{BB962C8B-B14F-4D97-AF65-F5344CB8AC3E}">
        <p14:creationId xmlns:p14="http://schemas.microsoft.com/office/powerpoint/2010/main" val="2841634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Loss of Vehicle Use</a:t>
            </a:r>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a:t>The following may result in immediate loss of vehicle use:</a:t>
            </a:r>
          </a:p>
          <a:p>
            <a:pPr lvl="1"/>
            <a:r>
              <a:rPr lang="en-US" dirty="0">
                <a:solidFill>
                  <a:schemeClr val="accent1"/>
                </a:solidFill>
              </a:rPr>
              <a:t>Sharing the lockbox code with anyone</a:t>
            </a:r>
          </a:p>
          <a:p>
            <a:pPr lvl="1"/>
            <a:r>
              <a:rPr lang="en-US" dirty="0"/>
              <a:t>Using a vehicle that you do not have reserved or isn’t assigned to you</a:t>
            </a:r>
          </a:p>
          <a:p>
            <a:pPr lvl="1"/>
            <a:r>
              <a:rPr lang="en-US" dirty="0">
                <a:solidFill>
                  <a:schemeClr val="accent1"/>
                </a:solidFill>
              </a:rPr>
              <a:t>Taking a vehicle anywhere other than your site</a:t>
            </a:r>
          </a:p>
          <a:p>
            <a:pPr lvl="1"/>
            <a:r>
              <a:rPr lang="en-US" dirty="0"/>
              <a:t>Having unauthorized passengers in the vehicle</a:t>
            </a:r>
          </a:p>
          <a:p>
            <a:pPr lvl="1"/>
            <a:r>
              <a:rPr lang="en-US" dirty="0">
                <a:solidFill>
                  <a:schemeClr val="accent1"/>
                </a:solidFill>
              </a:rPr>
              <a:t>Not properly reporting damage or accidents</a:t>
            </a:r>
          </a:p>
          <a:p>
            <a:pPr lvl="1"/>
            <a:r>
              <a:rPr lang="en-US" dirty="0"/>
              <a:t>Smoking in the vehicle</a:t>
            </a:r>
          </a:p>
          <a:p>
            <a:pPr lvl="1"/>
            <a:r>
              <a:rPr lang="en-US" dirty="0">
                <a:solidFill>
                  <a:schemeClr val="accent1"/>
                </a:solidFill>
              </a:rPr>
              <a:t>Drugs or alcohol in the vehicle</a:t>
            </a:r>
          </a:p>
          <a:p>
            <a:pPr lvl="1"/>
            <a:r>
              <a:rPr lang="en-US" dirty="0"/>
              <a:t>Operating a vehicle under the influence of drugs or alcohol</a:t>
            </a:r>
          </a:p>
          <a:p>
            <a:pPr lvl="1"/>
            <a:endParaRPr lang="en-US" dirty="0"/>
          </a:p>
        </p:txBody>
      </p:sp>
    </p:spTree>
    <p:extLst>
      <p:ext uri="{BB962C8B-B14F-4D97-AF65-F5344CB8AC3E}">
        <p14:creationId xmlns:p14="http://schemas.microsoft.com/office/powerpoint/2010/main" val="1899170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txBody>
          <a:bodyPr>
            <a:normAutofit/>
          </a:bodyPr>
          <a:lstStyle/>
          <a:p>
            <a:r>
              <a:rPr lang="en-US" dirty="0"/>
              <a:t>Inside the Vehicles:</a:t>
            </a:r>
          </a:p>
        </p:txBody>
      </p:sp>
      <p:sp>
        <p:nvSpPr>
          <p:cNvPr id="3" name="Content Placeholder 2"/>
          <p:cNvSpPr>
            <a:spLocks noGrp="1"/>
          </p:cNvSpPr>
          <p:nvPr>
            <p:ph idx="1"/>
          </p:nvPr>
        </p:nvSpPr>
        <p:spPr>
          <a:xfrm>
            <a:off x="457200" y="1905000"/>
            <a:ext cx="8229600" cy="4325112"/>
          </a:xfrm>
        </p:spPr>
        <p:txBody>
          <a:bodyPr/>
          <a:lstStyle/>
          <a:p>
            <a:r>
              <a:rPr lang="en-US" altLang="en-US" dirty="0"/>
              <a:t>Driver’s Visor</a:t>
            </a:r>
          </a:p>
          <a:p>
            <a:pPr marL="411480" lvl="1" indent="0">
              <a:buNone/>
            </a:pPr>
            <a:r>
              <a:rPr lang="en-US" altLang="en-US" dirty="0"/>
              <a:t>Phone numbers for Psych SAA Office, DPS, and Transportation Services/University Garage.</a:t>
            </a:r>
          </a:p>
          <a:p>
            <a:endParaRPr lang="en-US" altLang="en-US" dirty="0"/>
          </a:p>
          <a:p>
            <a:r>
              <a:rPr lang="en-US" altLang="en-US" dirty="0"/>
              <a:t>Transportation Procedures Packet</a:t>
            </a:r>
          </a:p>
          <a:p>
            <a:pPr marL="411480" lvl="1" indent="0">
              <a:buNone/>
            </a:pPr>
            <a:r>
              <a:rPr lang="en-US" altLang="en-US" dirty="0"/>
              <a:t>If you are unsure of what to do, all the information presented in this document is in the packet. </a:t>
            </a:r>
          </a:p>
          <a:p>
            <a:pPr marL="109728" indent="0">
              <a:buNone/>
            </a:pPr>
            <a:endParaRPr lang="en-US" dirty="0"/>
          </a:p>
        </p:txBody>
      </p:sp>
    </p:spTree>
    <p:extLst>
      <p:ext uri="{BB962C8B-B14F-4D97-AF65-F5344CB8AC3E}">
        <p14:creationId xmlns:p14="http://schemas.microsoft.com/office/powerpoint/2010/main" val="3667834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670269"/>
            <a:ext cx="8229600" cy="1066800"/>
          </a:xfrm>
        </p:spPr>
        <p:txBody>
          <a:bodyPr/>
          <a:lstStyle/>
          <a:p>
            <a:pPr eaLnBrk="1" hangingPunct="1"/>
            <a:r>
              <a:rPr lang="en-US" altLang="en-US" dirty="0"/>
              <a:t>Important Dates</a:t>
            </a:r>
          </a:p>
        </p:txBody>
      </p:sp>
      <p:sp>
        <p:nvSpPr>
          <p:cNvPr id="30723" name="Rectangle 3"/>
          <p:cNvSpPr>
            <a:spLocks noGrp="1" noChangeArrowheads="1"/>
          </p:cNvSpPr>
          <p:nvPr>
            <p:ph idx="1"/>
          </p:nvPr>
        </p:nvSpPr>
        <p:spPr>
          <a:xfrm>
            <a:off x="533399" y="1981200"/>
            <a:ext cx="8458495" cy="4648200"/>
          </a:xfrm>
        </p:spPr>
        <p:txBody>
          <a:bodyPr/>
          <a:lstStyle/>
          <a:p>
            <a:pPr eaLnBrk="1" hangingPunct="1"/>
            <a:endParaRPr lang="en-US" altLang="en-US" sz="2000" dirty="0"/>
          </a:p>
          <a:p>
            <a:pPr eaLnBrk="1" hangingPunct="1"/>
            <a:r>
              <a:rPr lang="en-US" altLang="en-US" sz="2400" dirty="0"/>
              <a:t>Each term has specific start and end dates and times.</a:t>
            </a:r>
          </a:p>
          <a:p>
            <a:pPr eaLnBrk="1" hangingPunct="1"/>
            <a:r>
              <a:rPr lang="en-US" altLang="en-US" sz="2400" dirty="0"/>
              <a:t>Vehicles can not be used on dates that the UM is closed.</a:t>
            </a:r>
          </a:p>
          <a:p>
            <a:pPr eaLnBrk="1" hangingPunct="1"/>
            <a:endParaRPr lang="en-US" altLang="en-US" sz="2400" dirty="0"/>
          </a:p>
        </p:txBody>
      </p:sp>
      <p:pic>
        <p:nvPicPr>
          <p:cNvPr id="30724" name="Picture 4" descr="C:\Documents and Settings\mwolgast\Local Settings\Temporary Internet Files\Content.IE5\JIDBO9G0\MCj0434804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78607">
            <a:off x="3531391" y="3821485"/>
            <a:ext cx="1928818" cy="1928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105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670269"/>
            <a:ext cx="8229600" cy="1066800"/>
          </a:xfrm>
        </p:spPr>
        <p:txBody>
          <a:bodyPr/>
          <a:lstStyle/>
          <a:p>
            <a:pPr eaLnBrk="1" hangingPunct="1"/>
            <a:r>
              <a:rPr lang="en-US" altLang="en-US" dirty="0"/>
              <a:t>Next Steps</a:t>
            </a:r>
          </a:p>
        </p:txBody>
      </p:sp>
      <p:sp>
        <p:nvSpPr>
          <p:cNvPr id="30723" name="Rectangle 3"/>
          <p:cNvSpPr>
            <a:spLocks noGrp="1" noChangeArrowheads="1"/>
          </p:cNvSpPr>
          <p:nvPr>
            <p:ph idx="1"/>
          </p:nvPr>
        </p:nvSpPr>
        <p:spPr>
          <a:xfrm>
            <a:off x="533399" y="1981200"/>
            <a:ext cx="8458495" cy="4648200"/>
          </a:xfrm>
        </p:spPr>
        <p:txBody>
          <a:bodyPr/>
          <a:lstStyle/>
          <a:p>
            <a:r>
              <a:rPr lang="en-US" altLang="en-US" sz="2400" dirty="0"/>
              <a:t>Complete the “Reserving a Vehicle and Completing the Vehicle Report Form” Module.  </a:t>
            </a:r>
          </a:p>
          <a:p>
            <a:pPr marL="109728" indent="0" eaLnBrk="1" hangingPunct="1">
              <a:buNone/>
            </a:pPr>
            <a:endParaRPr lang="en-US" altLang="en-US" sz="2200" dirty="0">
              <a:solidFill>
                <a:schemeClr val="accent2"/>
              </a:solidFill>
            </a:endParaRPr>
          </a:p>
          <a:p>
            <a:pPr eaLnBrk="1" hangingPunct="1"/>
            <a:r>
              <a:rPr lang="en-US" altLang="en-US" sz="2400" dirty="0"/>
              <a:t>View the Transportation Orientation Video &amp; Confirm Completion.</a:t>
            </a:r>
          </a:p>
          <a:p>
            <a:pPr marL="109728" indent="0" eaLnBrk="1" hangingPunct="1">
              <a:buNone/>
            </a:pPr>
            <a:endParaRPr lang="en-US" altLang="en-US" sz="2400" dirty="0"/>
          </a:p>
        </p:txBody>
      </p:sp>
    </p:spTree>
    <p:extLst>
      <p:ext uri="{BB962C8B-B14F-4D97-AF65-F5344CB8AC3E}">
        <p14:creationId xmlns:p14="http://schemas.microsoft.com/office/powerpoint/2010/main" val="403172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Vehicle Use:</a:t>
            </a:r>
          </a:p>
        </p:txBody>
      </p:sp>
      <p:sp>
        <p:nvSpPr>
          <p:cNvPr id="3" name="Content Placeholder 2"/>
          <p:cNvSpPr>
            <a:spLocks noGrp="1"/>
          </p:cNvSpPr>
          <p:nvPr>
            <p:ph idx="1"/>
          </p:nvPr>
        </p:nvSpPr>
        <p:spPr>
          <a:xfrm>
            <a:off x="457200" y="1447800"/>
            <a:ext cx="8229600" cy="5126736"/>
          </a:xfrm>
        </p:spPr>
        <p:txBody>
          <a:bodyPr>
            <a:normAutofit lnSpcReduction="10000"/>
          </a:bodyPr>
          <a:lstStyle/>
          <a:p>
            <a:r>
              <a:rPr lang="en-US" b="1" dirty="0"/>
              <a:t>Vehicles may ONLY be used to go to site placement &amp; back. </a:t>
            </a:r>
            <a:r>
              <a:rPr lang="en-US" sz="2400" b="1" dirty="0"/>
              <a:t>(</a:t>
            </a:r>
            <a:r>
              <a:rPr lang="en-US" sz="2400" dirty="0"/>
              <a:t>McDonalds &amp; Starbucks are not authorized site placements).</a:t>
            </a:r>
          </a:p>
          <a:p>
            <a:r>
              <a:rPr lang="en-US" dirty="0"/>
              <a:t>The Driver will:</a:t>
            </a:r>
          </a:p>
          <a:p>
            <a:pPr lvl="1"/>
            <a:r>
              <a:rPr lang="en-US" dirty="0"/>
              <a:t>Fill out a Vehicle Report Form, with every use</a:t>
            </a:r>
          </a:p>
          <a:p>
            <a:pPr lvl="1"/>
            <a:r>
              <a:rPr lang="en-US" dirty="0"/>
              <a:t>Fuel the vehicle when appropriate</a:t>
            </a:r>
          </a:p>
          <a:p>
            <a:pPr lvl="1"/>
            <a:r>
              <a:rPr lang="en-US" dirty="0"/>
              <a:t>Use only the vehicle reserved or assigned to them</a:t>
            </a:r>
          </a:p>
          <a:p>
            <a:pPr lvl="1"/>
            <a:r>
              <a:rPr lang="en-US" dirty="0"/>
              <a:t>Report &amp; record new damage</a:t>
            </a:r>
          </a:p>
          <a:p>
            <a:pPr lvl="1"/>
            <a:r>
              <a:rPr lang="en-US" dirty="0"/>
              <a:t>Call the SAA office or email </a:t>
            </a:r>
            <a:r>
              <a:rPr lang="en-US" dirty="0">
                <a:hlinkClick r:id="rId2"/>
              </a:rPr>
              <a:t>psych.transportation@umich.edu</a:t>
            </a:r>
            <a:r>
              <a:rPr lang="en-US" dirty="0"/>
              <a:t> with questions or concerns.</a:t>
            </a:r>
          </a:p>
          <a:p>
            <a:pPr lvl="1"/>
            <a:endParaRPr lang="en-US" dirty="0"/>
          </a:p>
          <a:p>
            <a:pPr lvl="1"/>
            <a:endParaRPr lang="en-US" dirty="0"/>
          </a:p>
          <a:p>
            <a:endParaRPr lang="en-US" sz="2400" dirty="0"/>
          </a:p>
          <a:p>
            <a:endParaRPr lang="en-US" dirty="0"/>
          </a:p>
          <a:p>
            <a:endParaRPr lang="en-US" dirty="0"/>
          </a:p>
        </p:txBody>
      </p:sp>
    </p:spTree>
    <p:extLst>
      <p:ext uri="{BB962C8B-B14F-4D97-AF65-F5344CB8AC3E}">
        <p14:creationId xmlns:p14="http://schemas.microsoft.com/office/powerpoint/2010/main" val="2452727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Lockbox Location</a:t>
            </a:r>
          </a:p>
        </p:txBody>
      </p:sp>
      <p:sp>
        <p:nvSpPr>
          <p:cNvPr id="3" name="Content Placeholder 2"/>
          <p:cNvSpPr>
            <a:spLocks noGrp="1"/>
          </p:cNvSpPr>
          <p:nvPr>
            <p:ph idx="1"/>
          </p:nvPr>
        </p:nvSpPr>
        <p:spPr>
          <a:xfrm>
            <a:off x="3581400" y="1752600"/>
            <a:ext cx="5181600" cy="4724400"/>
          </a:xfrm>
        </p:spPr>
        <p:txBody>
          <a:bodyPr>
            <a:normAutofit/>
          </a:bodyPr>
          <a:lstStyle/>
          <a:p>
            <a:pPr>
              <a:lnSpc>
                <a:spcPts val="3000"/>
              </a:lnSpc>
            </a:pPr>
            <a:r>
              <a:rPr lang="en-US" altLang="en-US" sz="2400" dirty="0"/>
              <a:t>The lockbox is located on the wall outside of the SAA Office.</a:t>
            </a:r>
          </a:p>
          <a:p>
            <a:pPr>
              <a:lnSpc>
                <a:spcPts val="3000"/>
              </a:lnSpc>
            </a:pPr>
            <a:r>
              <a:rPr lang="en-US" altLang="en-US" sz="2400" dirty="0"/>
              <a:t>The lockbox code is not to be shared with anyone for any reason, including others in your group. Sharing the lockbox code will result in immediate loss of driving privileges.</a:t>
            </a:r>
            <a:endParaRPr lang="en-US" altLang="en-US" sz="700" dirty="0"/>
          </a:p>
          <a:p>
            <a:pPr>
              <a:lnSpc>
                <a:spcPts val="3000"/>
              </a:lnSpc>
            </a:pPr>
            <a:r>
              <a:rPr lang="en-US" altLang="en-US" sz="2400" dirty="0"/>
              <a:t>Those who are approved to drive will be given the lockbox code by the Transportation Coordinator.</a:t>
            </a:r>
          </a:p>
          <a:p>
            <a:pPr>
              <a:lnSpc>
                <a:spcPct val="90000"/>
              </a:lnSpc>
            </a:pPr>
            <a:endParaRPr lang="en-US" altLang="en-US" sz="2400" dirty="0"/>
          </a:p>
          <a:p>
            <a:endParaRPr lang="en-US"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25" t="11743" r="8669" b="15652"/>
          <a:stretch/>
        </p:blipFill>
        <p:spPr bwMode="auto">
          <a:xfrm>
            <a:off x="435077" y="2514600"/>
            <a:ext cx="3005070" cy="2870745"/>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688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Vehicle Keys</a:t>
            </a:r>
          </a:p>
        </p:txBody>
      </p:sp>
      <p:sp>
        <p:nvSpPr>
          <p:cNvPr id="3" name="Content Placeholder 2"/>
          <p:cNvSpPr>
            <a:spLocks noGrp="1"/>
          </p:cNvSpPr>
          <p:nvPr>
            <p:ph idx="1"/>
          </p:nvPr>
        </p:nvSpPr>
        <p:spPr>
          <a:xfrm>
            <a:off x="380999" y="1945783"/>
            <a:ext cx="4724400" cy="3657600"/>
          </a:xfrm>
        </p:spPr>
        <p:txBody>
          <a:bodyPr>
            <a:normAutofit/>
          </a:bodyPr>
          <a:lstStyle/>
          <a:p>
            <a:pPr>
              <a:lnSpc>
                <a:spcPts val="3000"/>
              </a:lnSpc>
            </a:pPr>
            <a:r>
              <a:rPr lang="en-US" altLang="en-US" sz="2400" dirty="0"/>
              <a:t>All vehicle keys are kept in the lockbox and have a round brass tag with vehicle number.</a:t>
            </a:r>
          </a:p>
          <a:p>
            <a:pPr>
              <a:lnSpc>
                <a:spcPts val="3000"/>
              </a:lnSpc>
            </a:pPr>
            <a:r>
              <a:rPr lang="en-US" altLang="en-US" sz="2400" dirty="0"/>
              <a:t>Never take a car other than the one you have been assigned through your approved reservation.</a:t>
            </a:r>
          </a:p>
          <a:p>
            <a:pPr>
              <a:lnSpc>
                <a:spcPct val="90000"/>
              </a:lnSpc>
            </a:pPr>
            <a:endParaRPr lang="en-US" altLang="en-US" sz="2400" dirty="0"/>
          </a:p>
          <a:p>
            <a:endParaRPr lang="en-US" dirty="0"/>
          </a:p>
        </p:txBody>
      </p:sp>
      <p:pic>
        <p:nvPicPr>
          <p:cNvPr id="4099" name="Picture 3" descr="C:\Users\sarahwag\Downloads\IMG_5189 (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53" r="13935"/>
          <a:stretch/>
        </p:blipFill>
        <p:spPr bwMode="auto">
          <a:xfrm rot="5400000">
            <a:off x="4963194" y="1894805"/>
            <a:ext cx="4018209"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31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Vehicle Photo Policy</a:t>
            </a:r>
          </a:p>
        </p:txBody>
      </p:sp>
      <p:sp>
        <p:nvSpPr>
          <p:cNvPr id="3" name="Content Placeholder 2"/>
          <p:cNvSpPr>
            <a:spLocks noGrp="1"/>
          </p:cNvSpPr>
          <p:nvPr>
            <p:ph idx="1"/>
          </p:nvPr>
        </p:nvSpPr>
        <p:spPr>
          <a:xfrm>
            <a:off x="152400" y="1447800"/>
            <a:ext cx="8839200" cy="5257800"/>
          </a:xfrm>
        </p:spPr>
        <p:txBody>
          <a:bodyPr>
            <a:normAutofit/>
          </a:bodyPr>
          <a:lstStyle/>
          <a:p>
            <a:r>
              <a:rPr lang="en-US" sz="2400" dirty="0"/>
              <a:t>Record any damage you find:</a:t>
            </a:r>
          </a:p>
          <a:p>
            <a:pPr lvl="1"/>
            <a:r>
              <a:rPr lang="en-US" sz="2200" dirty="0"/>
              <a:t>Before leaving the Church St. structure</a:t>
            </a:r>
          </a:p>
          <a:p>
            <a:pPr lvl="1"/>
            <a:r>
              <a:rPr lang="en-US" sz="2200" dirty="0"/>
              <a:t>Before leaving your site placement</a:t>
            </a:r>
          </a:p>
          <a:p>
            <a:pPr marL="411480" lvl="1" indent="0">
              <a:buNone/>
            </a:pPr>
            <a:endParaRPr lang="en-US" sz="2200" dirty="0"/>
          </a:p>
          <a:p>
            <a:r>
              <a:rPr lang="en-US" sz="2400" dirty="0"/>
              <a:t>Pictures must clearly show the damage.</a:t>
            </a:r>
          </a:p>
          <a:p>
            <a:pPr marL="109728" indent="0">
              <a:buNone/>
            </a:pPr>
            <a:endParaRPr lang="en-US" sz="2400" dirty="0"/>
          </a:p>
          <a:p>
            <a:r>
              <a:rPr lang="en-US" sz="2400" dirty="0"/>
              <a:t>These pictures will be used in the event that:</a:t>
            </a:r>
          </a:p>
          <a:p>
            <a:pPr lvl="1"/>
            <a:r>
              <a:rPr lang="en-US" sz="2200" dirty="0"/>
              <a:t>Damage occurs to the car while parked in the garage.</a:t>
            </a:r>
          </a:p>
          <a:p>
            <a:pPr lvl="1"/>
            <a:r>
              <a:rPr lang="en-US" sz="2200" dirty="0"/>
              <a:t>Damage occurs to the car while parked at your site.</a:t>
            </a:r>
          </a:p>
          <a:p>
            <a:pPr marL="704088" lvl="2" indent="0">
              <a:buNone/>
            </a:pPr>
            <a:endParaRPr lang="en-US" sz="2000" dirty="0"/>
          </a:p>
          <a:p>
            <a:pPr lvl="2"/>
            <a:endParaRPr lang="en-US" sz="2000" dirty="0"/>
          </a:p>
        </p:txBody>
      </p:sp>
      <p:sp>
        <p:nvSpPr>
          <p:cNvPr id="4" name="TextBox 3"/>
          <p:cNvSpPr txBox="1"/>
          <p:nvPr/>
        </p:nvSpPr>
        <p:spPr>
          <a:xfrm>
            <a:off x="6400800" y="2286000"/>
            <a:ext cx="2200275" cy="1200329"/>
          </a:xfrm>
          <a:prstGeom prst="rect">
            <a:avLst/>
          </a:prstGeom>
          <a:solidFill>
            <a:schemeClr val="accent3">
              <a:lumMod val="40000"/>
              <a:lumOff val="60000"/>
            </a:schemeClr>
          </a:solidFill>
        </p:spPr>
        <p:txBody>
          <a:bodyPr wrap="square" rtlCol="0">
            <a:spAutoFit/>
          </a:bodyPr>
          <a:lstStyle/>
          <a:p>
            <a:r>
              <a:rPr lang="en-US" dirty="0"/>
              <a:t>More about this process in the Vehicle Report Form Module</a:t>
            </a:r>
          </a:p>
        </p:txBody>
      </p:sp>
    </p:spTree>
    <p:extLst>
      <p:ext uri="{BB962C8B-B14F-4D97-AF65-F5344CB8AC3E}">
        <p14:creationId xmlns:p14="http://schemas.microsoft.com/office/powerpoint/2010/main" val="295105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lstStyle/>
          <a:p>
            <a:r>
              <a:rPr lang="en-US" dirty="0"/>
              <a:t>Monitoring Vehicles</a:t>
            </a:r>
          </a:p>
        </p:txBody>
      </p:sp>
      <p:sp>
        <p:nvSpPr>
          <p:cNvPr id="3" name="Content Placeholder 2"/>
          <p:cNvSpPr>
            <a:spLocks noGrp="1"/>
          </p:cNvSpPr>
          <p:nvPr>
            <p:ph idx="1"/>
          </p:nvPr>
        </p:nvSpPr>
        <p:spPr>
          <a:xfrm>
            <a:off x="533401" y="1752600"/>
            <a:ext cx="8383790" cy="3511103"/>
          </a:xfrm>
        </p:spPr>
        <p:txBody>
          <a:bodyPr>
            <a:normAutofit/>
          </a:bodyPr>
          <a:lstStyle/>
          <a:p>
            <a:r>
              <a:rPr lang="en-US" altLang="en-US" dirty="0"/>
              <a:t>Mileage, fuel levels, and vehicle condition are monitored daily by the SAA office.</a:t>
            </a:r>
          </a:p>
          <a:p>
            <a:pPr marL="109728" indent="0">
              <a:buNone/>
            </a:pPr>
            <a:endParaRPr lang="en-US" altLang="en-US" sz="2000" dirty="0"/>
          </a:p>
          <a:p>
            <a:r>
              <a:rPr lang="en-US" altLang="en-US" dirty="0"/>
              <a:t>Any discrepancy in mileage or un-reported damage to the vehicle will be reported to both your GSI and faculty instructor and could result in the loss of driving privileges.</a:t>
            </a:r>
          </a:p>
          <a:p>
            <a:pPr marL="109728" indent="0">
              <a:lnSpc>
                <a:spcPts val="4000"/>
              </a:lnSpc>
              <a:buNone/>
            </a:pPr>
            <a:endParaRPr lang="en-US" altLang="en-US" sz="2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983949"/>
            <a:ext cx="33956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12253">
            <a:off x="5545930" y="4716447"/>
            <a:ext cx="1643063" cy="1700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02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066800"/>
          </a:xfrm>
        </p:spPr>
        <p:txBody>
          <a:bodyPr/>
          <a:lstStyle/>
          <a:p>
            <a:r>
              <a:rPr lang="en-US" dirty="0"/>
              <a:t>Parking</a:t>
            </a:r>
          </a:p>
        </p:txBody>
      </p:sp>
      <p:sp>
        <p:nvSpPr>
          <p:cNvPr id="3" name="Content Placeholder 2"/>
          <p:cNvSpPr>
            <a:spLocks noGrp="1"/>
          </p:cNvSpPr>
          <p:nvPr>
            <p:ph idx="1"/>
          </p:nvPr>
        </p:nvSpPr>
        <p:spPr>
          <a:xfrm>
            <a:off x="592427" y="1295400"/>
            <a:ext cx="8383790" cy="3511103"/>
          </a:xfrm>
        </p:spPr>
        <p:txBody>
          <a:bodyPr>
            <a:normAutofit/>
          </a:bodyPr>
          <a:lstStyle/>
          <a:p>
            <a:r>
              <a:rPr lang="en-US" altLang="en-US" dirty="0"/>
              <a:t>Vehicles are parked in the Church St. structure (across from East Hall)</a:t>
            </a:r>
          </a:p>
          <a:p>
            <a:r>
              <a:rPr lang="en-US" altLang="en-US" dirty="0"/>
              <a:t>The Church St. structure has two sides:</a:t>
            </a:r>
          </a:p>
          <a:p>
            <a:pPr lvl="1"/>
            <a:r>
              <a:rPr lang="en-US" altLang="en-US" dirty="0">
                <a:solidFill>
                  <a:srgbClr val="00B050"/>
                </a:solidFill>
              </a:rPr>
              <a:t>Gated</a:t>
            </a:r>
          </a:p>
          <a:p>
            <a:pPr lvl="2"/>
            <a:r>
              <a:rPr lang="en-US" altLang="en-US" dirty="0"/>
              <a:t>Open to vehicles with blue parking pass</a:t>
            </a:r>
          </a:p>
          <a:p>
            <a:pPr lvl="1"/>
            <a:r>
              <a:rPr lang="en-US" altLang="en-US" dirty="0">
                <a:solidFill>
                  <a:srgbClr val="00B0F0"/>
                </a:solidFill>
              </a:rPr>
              <a:t>Ungated</a:t>
            </a:r>
          </a:p>
          <a:p>
            <a:pPr lvl="2"/>
            <a:r>
              <a:rPr lang="en-US" altLang="en-US" dirty="0"/>
              <a:t>Open to UM vehicles only</a:t>
            </a:r>
          </a:p>
          <a:p>
            <a:pPr marL="109728" indent="0">
              <a:buNone/>
            </a:pPr>
            <a:endParaRPr lang="en-US" altLang="en-US" dirty="0"/>
          </a:p>
          <a:p>
            <a:pPr marL="109728" indent="0">
              <a:lnSpc>
                <a:spcPts val="4000"/>
              </a:lnSpc>
              <a:buNone/>
            </a:pPr>
            <a:endParaRPr lang="en-US" altLang="en-US" sz="2400" dirty="0"/>
          </a:p>
        </p:txBody>
      </p:sp>
      <p:pic>
        <p:nvPicPr>
          <p:cNvPr id="11266" name="Picture 2" descr="C:\Users\sarahwag\Downloads\IMG_51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131" t="23698" r="7892" b="13472"/>
          <a:stretch/>
        </p:blipFill>
        <p:spPr bwMode="auto">
          <a:xfrm>
            <a:off x="37531" y="4604600"/>
            <a:ext cx="3886200" cy="206920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sarahwag\Downloads\IMG_519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16" t="30809" r="12721" b="12618"/>
          <a:stretch/>
        </p:blipFill>
        <p:spPr bwMode="auto">
          <a:xfrm>
            <a:off x="5167119" y="4604600"/>
            <a:ext cx="3948448" cy="20692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531" y="4604600"/>
            <a:ext cx="3886200" cy="206920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150756" y="4604600"/>
            <a:ext cx="3964811" cy="206920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624" t="23912" r="25398" b="9387"/>
          <a:stretch/>
        </p:blipFill>
        <p:spPr bwMode="auto">
          <a:xfrm>
            <a:off x="3975897" y="4592090"/>
            <a:ext cx="1097280" cy="20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90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452" y="442799"/>
            <a:ext cx="8229600" cy="1066800"/>
          </a:xfrm>
        </p:spPr>
        <p:txBody>
          <a:bodyPr/>
          <a:lstStyle/>
          <a:p>
            <a:r>
              <a:rPr lang="en-US" dirty="0"/>
              <a:t>Parking- Church St. Structure</a:t>
            </a:r>
          </a:p>
        </p:txBody>
      </p:sp>
      <p:sp>
        <p:nvSpPr>
          <p:cNvPr id="15" name="TextBox 8"/>
          <p:cNvSpPr txBox="1">
            <a:spLocks noChangeArrowheads="1"/>
          </p:cNvSpPr>
          <p:nvPr/>
        </p:nvSpPr>
        <p:spPr bwMode="auto">
          <a:xfrm>
            <a:off x="6158552" y="1524000"/>
            <a:ext cx="2514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b="1" dirty="0">
                <a:latin typeface="Kozuka Gothic Pro H" pitchFamily="34" charset="-128"/>
                <a:ea typeface="Kozuka Gothic Pro H" pitchFamily="34" charset="-128"/>
              </a:rPr>
              <a:t>South</a:t>
            </a:r>
          </a:p>
          <a:p>
            <a:pPr algn="ctr"/>
            <a:r>
              <a:rPr lang="en-US" altLang="en-US" sz="2000" b="1" dirty="0">
                <a:solidFill>
                  <a:srgbClr val="00B0F0"/>
                </a:solidFill>
                <a:latin typeface="Kozuka Gothic Pro H" pitchFamily="34" charset="-128"/>
                <a:ea typeface="Kozuka Gothic Pro H" pitchFamily="34" charset="-128"/>
              </a:rPr>
              <a:t>Ungated </a:t>
            </a:r>
            <a:r>
              <a:rPr lang="en-US" altLang="en-US" sz="2000" dirty="0">
                <a:latin typeface="Kozuka Gothic Pro M" pitchFamily="34" charset="-128"/>
                <a:ea typeface="Kozuka Gothic Pro M" pitchFamily="34" charset="-128"/>
              </a:rPr>
              <a:t>Entrance</a:t>
            </a:r>
          </a:p>
        </p:txBody>
      </p:sp>
      <p:sp>
        <p:nvSpPr>
          <p:cNvPr id="16" name="TextBox 9"/>
          <p:cNvSpPr txBox="1">
            <a:spLocks noChangeArrowheads="1"/>
          </p:cNvSpPr>
          <p:nvPr/>
        </p:nvSpPr>
        <p:spPr bwMode="auto">
          <a:xfrm>
            <a:off x="3491552" y="1662112"/>
            <a:ext cx="2057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Kozuka Gothic Pro M" pitchFamily="34" charset="-128"/>
                <a:ea typeface="Kozuka Gothic Pro M" pitchFamily="34" charset="-128"/>
              </a:rPr>
              <a:t>Key Office</a:t>
            </a:r>
          </a:p>
          <a:p>
            <a:pPr algn="ctr"/>
            <a:r>
              <a:rPr lang="en-US" altLang="en-US" sz="2000" dirty="0">
                <a:latin typeface="Kozuka Gothic Pro M" pitchFamily="34" charset="-128"/>
                <a:ea typeface="Kozuka Gothic Pro M" pitchFamily="34" charset="-128"/>
              </a:rPr>
              <a:t>(In the middle)</a:t>
            </a:r>
          </a:p>
        </p:txBody>
      </p:sp>
      <p:sp>
        <p:nvSpPr>
          <p:cNvPr id="17" name="TextBox 10"/>
          <p:cNvSpPr txBox="1">
            <a:spLocks noChangeArrowheads="1"/>
          </p:cNvSpPr>
          <p:nvPr/>
        </p:nvSpPr>
        <p:spPr bwMode="auto">
          <a:xfrm>
            <a:off x="595952" y="1524000"/>
            <a:ext cx="2362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b="1" dirty="0">
                <a:latin typeface="Kozuka Gothic Pro H" pitchFamily="34" charset="-128"/>
                <a:ea typeface="Kozuka Gothic Pro H" pitchFamily="34" charset="-128"/>
              </a:rPr>
              <a:t>North</a:t>
            </a:r>
          </a:p>
          <a:p>
            <a:pPr algn="ctr"/>
            <a:r>
              <a:rPr lang="en-US" altLang="en-US" sz="2000" b="1" dirty="0">
                <a:solidFill>
                  <a:srgbClr val="00B050"/>
                </a:solidFill>
                <a:latin typeface="Kozuka Gothic Pro H" pitchFamily="34" charset="-128"/>
                <a:ea typeface="Kozuka Gothic Pro H" pitchFamily="34" charset="-128"/>
              </a:rPr>
              <a:t>Gated</a:t>
            </a:r>
            <a:r>
              <a:rPr lang="en-US" altLang="en-US" sz="2000" b="1" dirty="0">
                <a:solidFill>
                  <a:srgbClr val="C00000"/>
                </a:solidFill>
                <a:latin typeface="Kozuka Gothic Pro M" pitchFamily="34" charset="-128"/>
                <a:ea typeface="Kozuka Gothic Pro M" pitchFamily="34" charset="-128"/>
              </a:rPr>
              <a:t> </a:t>
            </a:r>
            <a:r>
              <a:rPr lang="en-US" altLang="en-US" sz="2000" dirty="0">
                <a:latin typeface="Kozuka Gothic Pro M" pitchFamily="34" charset="-128"/>
                <a:ea typeface="Kozuka Gothic Pro M" pitchFamily="34" charset="-128"/>
              </a:rPr>
              <a:t>Entrance</a:t>
            </a:r>
          </a:p>
        </p:txBody>
      </p:sp>
      <p:pic>
        <p:nvPicPr>
          <p:cNvPr id="18" name="Picture 2" descr="C:\Users\sarahwag\Downloads\IMG_519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011" r="7011" b="3859"/>
          <a:stretch/>
        </p:blipFill>
        <p:spPr bwMode="auto">
          <a:xfrm>
            <a:off x="61415" y="2509127"/>
            <a:ext cx="3886200" cy="31662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sarahwag\Downloads\IMG_519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16" t="66" r="12721" b="12619"/>
          <a:stretch/>
        </p:blipFill>
        <p:spPr bwMode="auto">
          <a:xfrm>
            <a:off x="5167119" y="2481781"/>
            <a:ext cx="3948448" cy="319362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33133" y="2495453"/>
            <a:ext cx="3886200" cy="319362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150756" y="2481781"/>
            <a:ext cx="3964811" cy="3193627"/>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8624" t="23912" r="25398" b="9387"/>
          <a:stretch/>
        </p:blipFill>
        <p:spPr bwMode="auto">
          <a:xfrm>
            <a:off x="3975897" y="3593692"/>
            <a:ext cx="1097280" cy="206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8"/>
          <p:cNvSpPr txBox="1">
            <a:spLocks noChangeArrowheads="1"/>
          </p:cNvSpPr>
          <p:nvPr/>
        </p:nvSpPr>
        <p:spPr bwMode="auto">
          <a:xfrm>
            <a:off x="5539911" y="5937503"/>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Kozuka Gothic Pro M" pitchFamily="34" charset="-128"/>
                <a:ea typeface="Kozuka Gothic Pro M" pitchFamily="34" charset="-128"/>
              </a:rPr>
              <a:t>South University</a:t>
            </a:r>
          </a:p>
        </p:txBody>
      </p:sp>
      <p:cxnSp>
        <p:nvCxnSpPr>
          <p:cNvPr id="4" name="Straight Arrow Connector 3"/>
          <p:cNvCxnSpPr/>
          <p:nvPr/>
        </p:nvCxnSpPr>
        <p:spPr>
          <a:xfrm>
            <a:off x="6577652" y="6477000"/>
            <a:ext cx="838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8"/>
          <p:cNvSpPr txBox="1">
            <a:spLocks noChangeArrowheads="1"/>
          </p:cNvSpPr>
          <p:nvPr/>
        </p:nvSpPr>
        <p:spPr bwMode="auto">
          <a:xfrm>
            <a:off x="0" y="5939514"/>
            <a:ext cx="24531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altLang="en-US" sz="2000" dirty="0">
                <a:latin typeface="Kozuka Gothic Pro M" pitchFamily="34" charset="-128"/>
                <a:ea typeface="Kozuka Gothic Pro M" pitchFamily="34" charset="-128"/>
              </a:rPr>
              <a:t>CC Little</a:t>
            </a:r>
          </a:p>
        </p:txBody>
      </p:sp>
      <p:cxnSp>
        <p:nvCxnSpPr>
          <p:cNvPr id="14" name="Straight Arrow Connector 13"/>
          <p:cNvCxnSpPr/>
          <p:nvPr/>
        </p:nvCxnSpPr>
        <p:spPr>
          <a:xfrm flipH="1" flipV="1">
            <a:off x="902458" y="6499580"/>
            <a:ext cx="648268" cy="674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2160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ustom 1">
      <a:majorFont>
        <a:latin typeface="Kozuka Gothic Pro M"/>
        <a:ea typeface=""/>
        <a:cs typeface=""/>
      </a:majorFont>
      <a:minorFont>
        <a:latin typeface="Kozuka Gothic Pro M"/>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6199</TotalTime>
  <Words>1477</Words>
  <Application>Microsoft Office PowerPoint</Application>
  <PresentationFormat>On-screen Show (4:3)</PresentationFormat>
  <Paragraphs>209</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Kozuka Gothic Pro H</vt:lpstr>
      <vt:lpstr>Kozuka Gothic Pro M</vt:lpstr>
      <vt:lpstr>Arial</vt:lpstr>
      <vt:lpstr>Calibri</vt:lpstr>
      <vt:lpstr>Georgia</vt:lpstr>
      <vt:lpstr>Wingdings 2</vt:lpstr>
      <vt:lpstr>Urban</vt:lpstr>
      <vt:lpstr>Department of Psychology Transportation Orientation</vt:lpstr>
      <vt:lpstr>Contact Information</vt:lpstr>
      <vt:lpstr>Vehicle Use:</vt:lpstr>
      <vt:lpstr>Lockbox Location</vt:lpstr>
      <vt:lpstr>Vehicle Keys</vt:lpstr>
      <vt:lpstr>Vehicle Photo Policy</vt:lpstr>
      <vt:lpstr>Monitoring Vehicles</vt:lpstr>
      <vt:lpstr>Parking</vt:lpstr>
      <vt:lpstr>Parking- Church St. Structure</vt:lpstr>
      <vt:lpstr>Parking</vt:lpstr>
      <vt:lpstr>Parking</vt:lpstr>
      <vt:lpstr>Re-fueling</vt:lpstr>
      <vt:lpstr>Refueling the vehicles at Transportation Services</vt:lpstr>
      <vt:lpstr>Refueling: Ethanol &amp; Unleaded</vt:lpstr>
      <vt:lpstr>Damage to Vehicles</vt:lpstr>
      <vt:lpstr>Breakdowns and Accidents</vt:lpstr>
      <vt:lpstr>Accidents</vt:lpstr>
      <vt:lpstr>Inclement Weather</vt:lpstr>
      <vt:lpstr>Vehicle Use Checklist</vt:lpstr>
      <vt:lpstr>PowerPoint Presentation</vt:lpstr>
      <vt:lpstr>Three-Strike Policy</vt:lpstr>
      <vt:lpstr>Loss of Vehicle Use</vt:lpstr>
      <vt:lpstr>Inside the Vehicles:</vt:lpstr>
      <vt:lpstr>Important Dates</vt:lpstr>
      <vt:lpstr>Next Steps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Psychology Transportation Orientation</dc:title>
  <dc:creator>Wagner, Sarah</dc:creator>
  <cp:lastModifiedBy>Circele, Sheri</cp:lastModifiedBy>
  <cp:revision>84</cp:revision>
  <dcterms:created xsi:type="dcterms:W3CDTF">2017-04-17T17:33:15Z</dcterms:created>
  <dcterms:modified xsi:type="dcterms:W3CDTF">2024-01-09T17:59:16Z</dcterms:modified>
</cp:coreProperties>
</file>