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2"/>
  </p:notesMasterIdLst>
  <p:sldIdLst>
    <p:sldId id="1859" r:id="rId5"/>
    <p:sldId id="1875" r:id="rId6"/>
    <p:sldId id="1868" r:id="rId7"/>
    <p:sldId id="1869" r:id="rId8"/>
    <p:sldId id="1870" r:id="rId9"/>
    <p:sldId id="1871" r:id="rId10"/>
    <p:sldId id="185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E58"/>
    <a:srgbClr val="007788"/>
    <a:srgbClr val="FE4387"/>
    <a:srgbClr val="FF2625"/>
    <a:srgbClr val="297C2A"/>
    <a:srgbClr val="F69000"/>
    <a:srgbClr val="01C2D1"/>
    <a:srgbClr val="D6D734"/>
    <a:srgbClr val="005C6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24" autoAdjust="0"/>
  </p:normalViewPr>
  <p:slideViewPr>
    <p:cSldViewPr snapToGrid="0">
      <p:cViewPr varScale="1">
        <p:scale>
          <a:sx n="75" d="100"/>
          <a:sy n="75" d="100"/>
        </p:scale>
        <p:origin x="854" y="53"/>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4095288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321663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173084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103991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288871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34114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D73815-2707-4475-8F1A-B873CB631BB4}" type="datetimeFigureOut">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2528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4AFB99-0EAB-4182-AFF8-E214C82A68F6}" type="datetimeFigureOut">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1380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clusion">
    <p:bg>
      <p:bgPr>
        <a:solidFill>
          <a:schemeClr val="accent1"/>
        </a:solidFill>
        <a:effectLst/>
      </p:bgPr>
    </p:bg>
    <p:spTree>
      <p:nvGrpSpPr>
        <p:cNvPr id="1" name=""/>
        <p:cNvGrpSpPr/>
        <p:nvPr/>
      </p:nvGrpSpPr>
      <p:grpSpPr>
        <a:xfrm>
          <a:off x="0" y="0"/>
          <a:ext cx="0" cy="0"/>
          <a:chOff x="0" y="0"/>
          <a:chExt cx="0" cy="0"/>
        </a:xfrm>
      </p:grpSpPr>
      <p:pic>
        <p:nvPicPr>
          <p:cNvPr id="8" name="Picture Placeholder 6" descr="Picture placeholder ">
            <a:extLst>
              <a:ext uri="{FF2B5EF4-FFF2-40B4-BE49-F238E27FC236}">
                <a16:creationId xmlns:a16="http://schemas.microsoft.com/office/drawing/2014/main" id="{21F9B252-B7D4-4DA8-92E8-8A98BFEF41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325922754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dirty="0"/>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dirty="0"/>
              <a:t>Insert content here</a:t>
            </a:r>
          </a:p>
        </p:txBody>
      </p:sp>
      <p:pic>
        <p:nvPicPr>
          <p:cNvPr id="6" name="Picture Placeholder 5" descr="Red, blue grey white pattern background">
            <a:extLst>
              <a:ext uri="{FF2B5EF4-FFF2-40B4-BE49-F238E27FC236}">
                <a16:creationId xmlns:a16="http://schemas.microsoft.com/office/drawing/2014/main" id="{906BF34F-6945-4E11-BAEC-F66F7254C4C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99582"/>
            <a:ext cx="12192000" cy="858417"/>
          </a:xfrm>
          <a:prstGeom prst="rect">
            <a:avLst/>
          </a:prstGeom>
        </p:spPr>
      </p:pic>
    </p:spTree>
    <p:extLst>
      <p:ext uri="{BB962C8B-B14F-4D97-AF65-F5344CB8AC3E}">
        <p14:creationId xmlns:p14="http://schemas.microsoft.com/office/powerpoint/2010/main" val="147781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8059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3622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3C6A301-0538-44EC-B09D-202E1042A48B}" type="datetimeFigureOut">
              <a:rPr lang="en-US" smtClean="0"/>
              <a:t>1/5/2024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39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D789574A-8875-45EF-8EA2-3CAA0F7ABC4C}" type="datetimeFigureOut">
              <a:rPr lang="en-US" smtClean="0"/>
              <a:t>1/5/2024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0331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67EF4D4C-5367-4C26-9E2B-D8088D7FCA81}" type="datetimeFigureOut">
              <a:rPr lang="en-US" smtClean="0"/>
              <a:t>1/5/2024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4946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6E91E96-98B0-4413-9547-46F3504108EF}" type="datetimeFigureOut">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8258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5C68B11-C5A8-448C-8CE9-B1A273C79CFC}" type="datetimeFigureOut">
              <a:rPr lang="en-US" smtClean="0"/>
              <a:t>1/5/2024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4384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7616CA0-919D-4A49-9C8A-62FDFB3A5183}" type="datetimeFigureOut">
              <a:rPr lang="en-US" smtClean="0"/>
              <a:t>1/5/2024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50706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0298CD5-6C1E-4009-B41F-6DF62E31D3BE}" type="datetimeFigureOut">
              <a:rPr lang="en-US" smtClean="0"/>
              <a:pPr/>
              <a:t>1/5/2024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990497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2" r:id="rId12"/>
    <p:sldLayoutId id="2147483753" r:id="rId13"/>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mailto:psych.transportation@umich.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hyperlink" Target="mailto:psych.transportation@umich.edu"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886D4068-D045-48B0-9A00-198F2FE4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oard game">
            <a:extLst>
              <a:ext uri="{FF2B5EF4-FFF2-40B4-BE49-F238E27FC236}">
                <a16:creationId xmlns:a16="http://schemas.microsoft.com/office/drawing/2014/main" id="{98E9FEDB-61B3-79FC-4E3D-FE91B88FBECB}"/>
              </a:ext>
            </a:extLst>
          </p:cNvPr>
          <p:cNvPicPr>
            <a:picLocks noChangeAspect="1"/>
          </p:cNvPicPr>
          <p:nvPr/>
        </p:nvPicPr>
        <p:blipFill>
          <a:blip r:embed="rId3">
            <a:duotone>
              <a:schemeClr val="accent1">
                <a:shade val="45000"/>
                <a:satMod val="135000"/>
              </a:schemeClr>
              <a:prstClr val="white"/>
            </a:duotone>
          </a:blip>
          <a:srcRect t="7802" b="7802"/>
          <a:stretch/>
        </p:blipFill>
        <p:spPr>
          <a:xfrm>
            <a:off x="20" y="1"/>
            <a:ext cx="12188932" cy="6858000"/>
          </a:xfrm>
          <a:prstGeom prst="rect">
            <a:avLst/>
          </a:prstGeom>
        </p:spPr>
      </p:pic>
      <p:sp>
        <p:nvSpPr>
          <p:cNvPr id="19" name="Rectangle 18">
            <a:extLst>
              <a:ext uri="{FF2B5EF4-FFF2-40B4-BE49-F238E27FC236}">
                <a16:creationId xmlns:a16="http://schemas.microsoft.com/office/drawing/2014/main" id="{12664C4B-AAE2-4AA0-8918-134E8086F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52919" y="1123837"/>
            <a:ext cx="2947482" cy="4601183"/>
          </a:xfrm>
        </p:spPr>
        <p:txBody>
          <a:bodyPr vert="horz" lIns="91440" tIns="45720" rIns="91440" bIns="45720" rtlCol="0" anchor="ctr">
            <a:normAutofit fontScale="90000"/>
          </a:bodyPr>
          <a:lstStyle/>
          <a:p>
            <a:pPr algn="l" defTabSz="914400">
              <a:lnSpc>
                <a:spcPct val="90000"/>
              </a:lnSpc>
            </a:pPr>
            <a:br>
              <a:rPr lang="en-US" sz="3600" spc="-60" dirty="0">
                <a:solidFill>
                  <a:srgbClr val="FFFFFF"/>
                </a:solidFill>
                <a:ea typeface="+mj-ea"/>
                <a:cs typeface="+mj-cs"/>
              </a:rPr>
            </a:br>
            <a:br>
              <a:rPr lang="en-US" sz="3600" spc="-60" dirty="0">
                <a:solidFill>
                  <a:srgbClr val="FFFFFF"/>
                </a:solidFill>
                <a:ea typeface="+mj-ea"/>
                <a:cs typeface="+mj-cs"/>
              </a:rPr>
            </a:br>
            <a:br>
              <a:rPr lang="en-US" sz="3600" spc="-60" dirty="0">
                <a:solidFill>
                  <a:srgbClr val="FFFFFF"/>
                </a:solidFill>
                <a:ea typeface="+mj-ea"/>
                <a:cs typeface="+mj-cs"/>
              </a:rPr>
            </a:br>
            <a:br>
              <a:rPr lang="en-US" sz="3600" spc="-60" dirty="0">
                <a:solidFill>
                  <a:srgbClr val="FFFFFF"/>
                </a:solidFill>
                <a:ea typeface="+mj-ea"/>
                <a:cs typeface="+mj-cs"/>
              </a:rPr>
            </a:br>
            <a:r>
              <a:rPr lang="en-US" sz="4400" spc="-60" dirty="0">
                <a:solidFill>
                  <a:srgbClr val="FFFFFF"/>
                </a:solidFill>
                <a:ea typeface="+mj-ea"/>
                <a:cs typeface="+mj-cs"/>
              </a:rPr>
              <a:t>Editing Your Passengers &amp; Drivers in Real Time</a:t>
            </a:r>
            <a:endParaRPr lang="en-US" sz="3600" spc="-60" dirty="0">
              <a:solidFill>
                <a:srgbClr val="FFFFFF"/>
              </a:solidFill>
              <a:ea typeface="+mj-ea"/>
              <a:cs typeface="+mj-cs"/>
            </a:endParaRP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3869268" y="864108"/>
            <a:ext cx="7315200" cy="5120640"/>
          </a:xfrm>
        </p:spPr>
        <p:txBody>
          <a:bodyPr vert="horz" lIns="91440" tIns="45720" rIns="91440" bIns="45720" rtlCol="0" anchor="ctr">
            <a:normAutofit/>
          </a:bodyPr>
          <a:lstStyle/>
          <a:p>
            <a:pPr indent="-182880" algn="l">
              <a:lnSpc>
                <a:spcPct val="90000"/>
              </a:lnSpc>
              <a:spcAft>
                <a:spcPts val="600"/>
              </a:spcAft>
              <a:buFont typeface="Wingdings 2" pitchFamily="18" charset="2"/>
              <a:buChar char=""/>
            </a:pPr>
            <a:endParaRPr lang="en-US" dirty="0">
              <a:solidFill>
                <a:schemeClr val="tx1">
                  <a:lumMod val="65000"/>
                  <a:lumOff val="35000"/>
                </a:schemeClr>
              </a:solidFill>
            </a:endParaRPr>
          </a:p>
        </p:txBody>
      </p:sp>
      <p:sp>
        <p:nvSpPr>
          <p:cNvPr id="21" name="Rectangle 20">
            <a:extLst>
              <a:ext uri="{FF2B5EF4-FFF2-40B4-BE49-F238E27FC236}">
                <a16:creationId xmlns:a16="http://schemas.microsoft.com/office/drawing/2014/main" id="{616F9FD8-4CFE-4C77-8F29-5D801C57E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1673DBE0-7EFD-ABD8-6398-2744A6068F45}"/>
              </a:ext>
            </a:extLst>
          </p:cNvPr>
          <p:cNvSpPr txBox="1"/>
          <p:nvPr/>
        </p:nvSpPr>
        <p:spPr>
          <a:xfrm>
            <a:off x="252918" y="1123836"/>
            <a:ext cx="3184133" cy="1877437"/>
          </a:xfrm>
          <a:prstGeom prst="rect">
            <a:avLst/>
          </a:prstGeom>
          <a:noFill/>
        </p:spPr>
        <p:txBody>
          <a:bodyPr wrap="square" rtlCol="0">
            <a:spAutoFit/>
          </a:bodyPr>
          <a:lstStyle/>
          <a:p>
            <a:r>
              <a:rPr lang="en-US" altLang="en-US" sz="2400" b="1" spc="-100" dirty="0">
                <a:solidFill>
                  <a:srgbClr val="007788"/>
                </a:solidFill>
                <a:latin typeface="+mj-lt"/>
              </a:rPr>
              <a:t>Department of Psychology Transportation Orientation</a:t>
            </a:r>
          </a:p>
          <a:p>
            <a:endParaRPr lang="en-US" sz="2000" b="1" dirty="0"/>
          </a:p>
        </p:txBody>
      </p:sp>
      <p:cxnSp>
        <p:nvCxnSpPr>
          <p:cNvPr id="5" name="Straight Connector 4">
            <a:extLst>
              <a:ext uri="{FF2B5EF4-FFF2-40B4-BE49-F238E27FC236}">
                <a16:creationId xmlns:a16="http://schemas.microsoft.com/office/drawing/2014/main" id="{0F4E3F23-6480-D4B6-EF57-38E784432612}"/>
              </a:ext>
            </a:extLst>
          </p:cNvPr>
          <p:cNvCxnSpPr>
            <a:cxnSpLocks/>
          </p:cNvCxnSpPr>
          <p:nvPr/>
        </p:nvCxnSpPr>
        <p:spPr>
          <a:xfrm>
            <a:off x="358904" y="3088359"/>
            <a:ext cx="2353816"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76716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663055"/>
            <a:ext cx="9141397" cy="615553"/>
          </a:xfrm>
        </p:spPr>
        <p:txBody>
          <a:bodyPr/>
          <a:lstStyle/>
          <a:p>
            <a:r>
              <a:rPr lang="en-US" dirty="0">
                <a:solidFill>
                  <a:schemeClr val="bg1"/>
                </a:solidFill>
              </a:rPr>
              <a:t>Contact Info</a:t>
            </a: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a:xfrm>
            <a:off x="2196305" y="1693946"/>
            <a:ext cx="7799387" cy="1534757"/>
          </a:xfrm>
        </p:spPr>
        <p:txBody>
          <a:bodyPr vert="horz" wrap="square" lIns="0" tIns="0" rIns="0" bIns="0" rtlCol="0" anchor="t">
            <a:noAutofit/>
          </a:bodyPr>
          <a:lstStyle/>
          <a:p>
            <a:pPr>
              <a:buClr>
                <a:schemeClr val="bg1"/>
              </a:buClr>
            </a:pPr>
            <a:r>
              <a:rPr lang="en-US" sz="2400" b="1" dirty="0">
                <a:solidFill>
                  <a:srgbClr val="002060"/>
                </a:solidFill>
              </a:rPr>
              <a:t>Psychology Student Affairs Office</a:t>
            </a:r>
            <a:r>
              <a:rPr lang="en-US" sz="2400" dirty="0">
                <a:solidFill>
                  <a:srgbClr val="002060"/>
                </a:solidFill>
              </a:rPr>
              <a:t>                 </a:t>
            </a:r>
          </a:p>
          <a:p>
            <a:pPr>
              <a:buClr>
                <a:schemeClr val="bg1"/>
              </a:buClr>
            </a:pPr>
            <a:r>
              <a:rPr lang="en-US" sz="2400" dirty="0">
                <a:solidFill>
                  <a:schemeClr val="bg1"/>
                </a:solidFill>
              </a:rPr>
              <a:t>1343 East Hall</a:t>
            </a:r>
          </a:p>
          <a:p>
            <a:pPr>
              <a:buClr>
                <a:schemeClr val="bg1"/>
              </a:buClr>
            </a:pPr>
            <a:r>
              <a:rPr lang="en-US" sz="2400" dirty="0">
                <a:solidFill>
                  <a:schemeClr val="bg1"/>
                </a:solidFill>
              </a:rPr>
              <a:t>Open: Monday-Friday, 8am-4:30pm</a:t>
            </a:r>
          </a:p>
          <a:p>
            <a:pPr>
              <a:buClr>
                <a:schemeClr val="bg1"/>
              </a:buClr>
            </a:pPr>
            <a:r>
              <a:rPr lang="en-US" sz="2400" dirty="0">
                <a:solidFill>
                  <a:schemeClr val="bg1"/>
                </a:solidFill>
              </a:rPr>
              <a:t>Phone: 734-764-2580</a:t>
            </a:r>
          </a:p>
          <a:p>
            <a:pPr>
              <a:buClr>
                <a:schemeClr val="bg1"/>
              </a:buClr>
            </a:pPr>
            <a:r>
              <a:rPr lang="en-US" sz="2400" dirty="0">
                <a:solidFill>
                  <a:schemeClr val="bg1"/>
                </a:solidFill>
              </a:rPr>
              <a:t>Email: psych.transportation@umich.edu</a:t>
            </a:r>
          </a:p>
          <a:p>
            <a:pPr algn="l">
              <a:buClr>
                <a:schemeClr val="bg1"/>
              </a:buClr>
            </a:pPr>
            <a:endParaRPr lang="en-US" sz="2000" dirty="0">
              <a:solidFill>
                <a:schemeClr val="bg1"/>
              </a:solidFill>
            </a:endParaRPr>
          </a:p>
          <a:p>
            <a:pPr algn="l">
              <a:buClr>
                <a:schemeClr val="bg1"/>
              </a:buClr>
            </a:pPr>
            <a:endParaRPr lang="en-US" sz="2000" dirty="0">
              <a:solidFill>
                <a:schemeClr val="bg1"/>
              </a:solidFill>
            </a:endParaRPr>
          </a:p>
          <a:p>
            <a:pPr algn="l">
              <a:buClr>
                <a:schemeClr val="bg1"/>
              </a:buClr>
            </a:pPr>
            <a:endParaRPr lang="en-US" sz="2200" dirty="0">
              <a:solidFill>
                <a:schemeClr val="bg1"/>
              </a:solidFill>
            </a:endParaRPr>
          </a:p>
          <a:p>
            <a:pPr>
              <a:buClr>
                <a:schemeClr val="bg1"/>
              </a:buClr>
            </a:pPr>
            <a:r>
              <a:rPr lang="en-US" sz="2200" dirty="0">
                <a:solidFill>
                  <a:schemeClr val="accent2"/>
                </a:solidFill>
                <a:effectLst>
                  <a:outerShdw blurRad="38100" dist="38100" dir="2700000" algn="tl">
                    <a:srgbClr val="000000">
                      <a:alpha val="43137"/>
                    </a:srgbClr>
                  </a:outerShdw>
                </a:effectLst>
              </a:rPr>
              <a:t>EMERGENCY AFTER BUSINESS HOURS: </a:t>
            </a:r>
          </a:p>
          <a:p>
            <a:pPr>
              <a:buClr>
                <a:schemeClr val="bg1"/>
              </a:buClr>
            </a:pPr>
            <a:r>
              <a:rPr lang="en-US" sz="2200" dirty="0">
                <a:solidFill>
                  <a:schemeClr val="bg1"/>
                </a:solidFill>
              </a:rPr>
              <a:t>Call Transportation Services at: (734) 764-2490</a:t>
            </a:r>
          </a:p>
          <a:p>
            <a:pPr>
              <a:buClr>
                <a:schemeClr val="bg1"/>
              </a:buClr>
            </a:pPr>
            <a:r>
              <a:rPr lang="en-US" sz="2200" dirty="0">
                <a:solidFill>
                  <a:schemeClr val="bg1"/>
                </a:solidFill>
              </a:rPr>
              <a:t>Refueling: 1213 Kipke Dr, Ann Arbor, MI 48104</a:t>
            </a:r>
          </a:p>
          <a:p>
            <a:endParaRPr lang="en-US" dirty="0"/>
          </a:p>
        </p:txBody>
      </p:sp>
    </p:spTree>
    <p:extLst>
      <p:ext uri="{BB962C8B-B14F-4D97-AF65-F5344CB8AC3E}">
        <p14:creationId xmlns:p14="http://schemas.microsoft.com/office/powerpoint/2010/main" val="3267570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16008" y="1556360"/>
            <a:ext cx="1828800" cy="2215991"/>
          </a:xfrm>
        </p:spPr>
        <p:txBody>
          <a:bodyPr/>
          <a:lstStyle/>
          <a:p>
            <a:pPr algn="l"/>
            <a:r>
              <a:rPr lang="en-US" sz="1800" b="0" dirty="0">
                <a:solidFill>
                  <a:schemeClr val="bg1"/>
                </a:solidFill>
              </a:rPr>
              <a:t>After logging into your Single Sign On (SSO) </a:t>
            </a:r>
            <a:r>
              <a:rPr lang="en-US" sz="1800" b="0" dirty="0" err="1">
                <a:solidFill>
                  <a:schemeClr val="bg1"/>
                </a:solidFill>
              </a:rPr>
              <a:t>Umich</a:t>
            </a:r>
            <a:r>
              <a:rPr lang="en-US" sz="1800" b="0" dirty="0">
                <a:solidFill>
                  <a:schemeClr val="bg1"/>
                </a:solidFill>
              </a:rPr>
              <a:t> Account, you will be brought to this dashboard, where you can see the </a:t>
            </a:r>
            <a:r>
              <a:rPr lang="en-US" sz="1800" dirty="0">
                <a:solidFill>
                  <a:schemeClr val="accent4"/>
                </a:solidFill>
                <a:effectLst>
                  <a:outerShdw blurRad="38100" dist="38100" dir="2700000" algn="tl">
                    <a:srgbClr val="000000">
                      <a:alpha val="43137"/>
                    </a:srgbClr>
                  </a:outerShdw>
                </a:effectLst>
              </a:rPr>
              <a:t>“Driver”  </a:t>
            </a:r>
            <a:r>
              <a:rPr lang="en-US" sz="1800" b="0" dirty="0">
                <a:solidFill>
                  <a:schemeClr val="bg1"/>
                </a:solidFill>
              </a:rPr>
              <a:t>link,</a:t>
            </a:r>
          </a:p>
        </p:txBody>
      </p:sp>
      <p:sp>
        <p:nvSpPr>
          <p:cNvPr id="15" name="Title 3">
            <a:extLst>
              <a:ext uri="{FF2B5EF4-FFF2-40B4-BE49-F238E27FC236}">
                <a16:creationId xmlns:a16="http://schemas.microsoft.com/office/drawing/2014/main" id="{7262D7E8-43A7-52DB-93D3-CE76B91EBA9A}"/>
              </a:ext>
            </a:extLst>
          </p:cNvPr>
          <p:cNvSpPr txBox="1">
            <a:spLocks/>
          </p:cNvSpPr>
          <p:nvPr/>
        </p:nvSpPr>
        <p:spPr>
          <a:xfrm>
            <a:off x="3979956" y="4482550"/>
            <a:ext cx="4232088" cy="677108"/>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sz="2200" b="0" dirty="0">
                <a:solidFill>
                  <a:srgbClr val="002060"/>
                </a:solidFill>
              </a:rPr>
              <a:t>Once you click on the Driver link you will see the reservation information</a:t>
            </a:r>
            <a:endParaRPr lang="en-US" sz="2200" b="0" dirty="0">
              <a:solidFill>
                <a:srgbClr val="3B2E58"/>
              </a:solidFill>
            </a:endParaRPr>
          </a:p>
        </p:txBody>
      </p:sp>
      <p:grpSp>
        <p:nvGrpSpPr>
          <p:cNvPr id="14" name="Group 13">
            <a:extLst>
              <a:ext uri="{FF2B5EF4-FFF2-40B4-BE49-F238E27FC236}">
                <a16:creationId xmlns:a16="http://schemas.microsoft.com/office/drawing/2014/main" id="{DFC31F52-E328-4A64-812B-20213E0816CE}"/>
              </a:ext>
            </a:extLst>
          </p:cNvPr>
          <p:cNvGrpSpPr/>
          <p:nvPr/>
        </p:nvGrpSpPr>
        <p:grpSpPr>
          <a:xfrm>
            <a:off x="2238163" y="979523"/>
            <a:ext cx="9386390" cy="3050754"/>
            <a:chOff x="409363" y="513600"/>
            <a:chExt cx="9386390" cy="3050754"/>
          </a:xfrm>
        </p:grpSpPr>
        <p:pic>
          <p:nvPicPr>
            <p:cNvPr id="3" name="Picture 2" descr="A close-up of a prescription">
              <a:extLst>
                <a:ext uri="{FF2B5EF4-FFF2-40B4-BE49-F238E27FC236}">
                  <a16:creationId xmlns:a16="http://schemas.microsoft.com/office/drawing/2014/main" id="{51A9ED29-DD75-A448-6028-B48CB13EA589}"/>
                </a:ext>
              </a:extLst>
            </p:cNvPr>
            <p:cNvPicPr>
              <a:picLocks noChangeAspect="1"/>
            </p:cNvPicPr>
            <p:nvPr/>
          </p:nvPicPr>
          <p:blipFill>
            <a:blip r:embed="rId3"/>
            <a:stretch>
              <a:fillRect/>
            </a:stretch>
          </p:blipFill>
          <p:spPr>
            <a:xfrm>
              <a:off x="409363" y="513600"/>
              <a:ext cx="9386390" cy="3050754"/>
            </a:xfrm>
            <a:prstGeom prst="rect">
              <a:avLst/>
            </a:prstGeom>
            <a:ln w="3175" cap="sq" cmpd="thickThin">
              <a:solidFill>
                <a:srgbClr val="000000"/>
              </a:solidFill>
              <a:prstDash val="solid"/>
              <a:miter lim="800000"/>
            </a:ln>
            <a:effectLst>
              <a:innerShdw blurRad="76200">
                <a:srgbClr val="000000"/>
              </a:innerShdw>
            </a:effectLst>
          </p:spPr>
        </p:pic>
        <p:sp>
          <p:nvSpPr>
            <p:cNvPr id="5" name="Arrow: Left 4">
              <a:extLst>
                <a:ext uri="{FF2B5EF4-FFF2-40B4-BE49-F238E27FC236}">
                  <a16:creationId xmlns:a16="http://schemas.microsoft.com/office/drawing/2014/main" id="{7C2AB3A7-6D0C-6B19-2C48-9671F5CE5651}"/>
                </a:ext>
              </a:extLst>
            </p:cNvPr>
            <p:cNvSpPr/>
            <p:nvPr/>
          </p:nvSpPr>
          <p:spPr>
            <a:xfrm rot="20014248">
              <a:off x="800413" y="2604679"/>
              <a:ext cx="1284051" cy="321012"/>
            </a:xfrm>
            <a:prstGeom prst="leftArrow">
              <a:avLst/>
            </a:prstGeom>
            <a:solidFill>
              <a:schemeClr val="accent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16" name="Title 3">
            <a:extLst>
              <a:ext uri="{FF2B5EF4-FFF2-40B4-BE49-F238E27FC236}">
                <a16:creationId xmlns:a16="http://schemas.microsoft.com/office/drawing/2014/main" id="{1AD413E8-9FC7-C34A-E6DB-8A3329E26F71}"/>
              </a:ext>
            </a:extLst>
          </p:cNvPr>
          <p:cNvSpPr txBox="1">
            <a:spLocks/>
          </p:cNvSpPr>
          <p:nvPr/>
        </p:nvSpPr>
        <p:spPr>
          <a:xfrm>
            <a:off x="409364" y="188697"/>
            <a:ext cx="9386389" cy="338554"/>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sz="2200" b="0" dirty="0">
                <a:solidFill>
                  <a:schemeClr val="accent4"/>
                </a:solidFill>
                <a:latin typeface="Amasis MT Pro Black" panose="020F0502020204030204" pitchFamily="18" charset="0"/>
              </a:rPr>
              <a:t>Having an accurate passenger list is critical!</a:t>
            </a:r>
          </a:p>
        </p:txBody>
      </p:sp>
    </p:spTree>
    <p:extLst>
      <p:ext uri="{BB962C8B-B14F-4D97-AF65-F5344CB8AC3E}">
        <p14:creationId xmlns:p14="http://schemas.microsoft.com/office/powerpoint/2010/main" val="3784168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16778" y="994841"/>
            <a:ext cx="2919815" cy="4985980"/>
          </a:xfrm>
        </p:spPr>
        <p:txBody>
          <a:bodyPr/>
          <a:lstStyle/>
          <a:p>
            <a:pPr algn="l"/>
            <a:r>
              <a:rPr lang="en-US" sz="1800" b="0" dirty="0">
                <a:solidFill>
                  <a:schemeClr val="bg1"/>
                </a:solidFill>
              </a:rPr>
              <a:t>After clicking </a:t>
            </a:r>
            <a:r>
              <a:rPr lang="en-US" sz="1800" dirty="0">
                <a:solidFill>
                  <a:schemeClr val="accent4"/>
                </a:solidFill>
              </a:rPr>
              <a:t>“Driver”</a:t>
            </a:r>
            <a:r>
              <a:rPr lang="en-US" sz="1800" b="0" dirty="0">
                <a:solidFill>
                  <a:schemeClr val="bg1"/>
                </a:solidFill>
              </a:rPr>
              <a:t>, you will be directed to the reservation page. </a:t>
            </a:r>
            <a:br>
              <a:rPr lang="en-US" sz="1800" b="0" dirty="0">
                <a:solidFill>
                  <a:schemeClr val="bg1"/>
                </a:solidFill>
              </a:rPr>
            </a:br>
            <a:br>
              <a:rPr lang="en-US" sz="1800" b="0" dirty="0">
                <a:solidFill>
                  <a:schemeClr val="bg1"/>
                </a:solidFill>
              </a:rPr>
            </a:br>
            <a:r>
              <a:rPr lang="en-US" sz="1800" b="0" dirty="0">
                <a:solidFill>
                  <a:schemeClr val="bg1"/>
                </a:solidFill>
              </a:rPr>
              <a:t>Here you’ll see that the number of people on the trip is 3 and under Passengers you see who they are.</a:t>
            </a:r>
            <a:br>
              <a:rPr lang="en-US" sz="1800" b="0" dirty="0">
                <a:solidFill>
                  <a:schemeClr val="bg1"/>
                </a:solidFill>
              </a:rPr>
            </a:br>
            <a:br>
              <a:rPr lang="en-US" sz="1800" b="0" dirty="0">
                <a:solidFill>
                  <a:schemeClr val="bg1"/>
                </a:solidFill>
              </a:rPr>
            </a:br>
            <a:r>
              <a:rPr lang="en-US" sz="1800" b="0" dirty="0">
                <a:solidFill>
                  <a:schemeClr val="bg1"/>
                </a:solidFill>
              </a:rPr>
              <a:t>You cannot add more passengers than the reservation is set up for, but you can remove those who don’t go.</a:t>
            </a:r>
            <a:br>
              <a:rPr lang="en-US" sz="1800" b="0" dirty="0">
                <a:solidFill>
                  <a:schemeClr val="bg1"/>
                </a:solidFill>
              </a:rPr>
            </a:br>
            <a:br>
              <a:rPr lang="en-US" sz="1800" b="0" dirty="0">
                <a:solidFill>
                  <a:schemeClr val="bg1"/>
                </a:solidFill>
              </a:rPr>
            </a:br>
            <a:r>
              <a:rPr lang="en-US" sz="1800" b="0" dirty="0">
                <a:solidFill>
                  <a:schemeClr val="bg1"/>
                </a:solidFill>
              </a:rPr>
              <a:t>Here you will need to click on </a:t>
            </a:r>
            <a:r>
              <a:rPr lang="en-US" sz="1800" dirty="0">
                <a:solidFill>
                  <a:schemeClr val="accent4"/>
                </a:solidFill>
              </a:rPr>
              <a:t>“Edit Passengers”</a:t>
            </a:r>
            <a:br>
              <a:rPr lang="en-US" sz="1800" b="0" dirty="0">
                <a:solidFill>
                  <a:schemeClr val="bg1"/>
                </a:solidFill>
              </a:rPr>
            </a:br>
            <a:br>
              <a:rPr lang="en-US" sz="1800" b="0" dirty="0">
                <a:solidFill>
                  <a:schemeClr val="bg1"/>
                </a:solidFill>
              </a:rPr>
            </a:br>
            <a:endParaRPr lang="en-US" sz="1800" b="0" dirty="0">
              <a:solidFill>
                <a:schemeClr val="bg1"/>
              </a:solidFill>
            </a:endParaRPr>
          </a:p>
        </p:txBody>
      </p:sp>
      <p:pic>
        <p:nvPicPr>
          <p:cNvPr id="16" name="Picture 15" descr="A screenshot of a computer&#10;&#10;Description automatically generated">
            <a:extLst>
              <a:ext uri="{FF2B5EF4-FFF2-40B4-BE49-F238E27FC236}">
                <a16:creationId xmlns:a16="http://schemas.microsoft.com/office/drawing/2014/main" id="{5A1B71AD-F06C-8A33-21F0-1373FF3EBEB3}"/>
              </a:ext>
            </a:extLst>
          </p:cNvPr>
          <p:cNvPicPr>
            <a:picLocks noChangeAspect="1"/>
          </p:cNvPicPr>
          <p:nvPr/>
        </p:nvPicPr>
        <p:blipFill>
          <a:blip r:embed="rId3"/>
          <a:stretch>
            <a:fillRect/>
          </a:stretch>
        </p:blipFill>
        <p:spPr>
          <a:xfrm>
            <a:off x="3833060" y="879906"/>
            <a:ext cx="6103620" cy="4587240"/>
          </a:xfrm>
          <a:prstGeom prst="rect">
            <a:avLst/>
          </a:prstGeom>
          <a:ln w="3175" cap="sq" cmpd="thickThin">
            <a:solidFill>
              <a:srgbClr val="000000"/>
            </a:solidFill>
            <a:prstDash val="solid"/>
            <a:miter lim="800000"/>
          </a:ln>
          <a:effectLst>
            <a:innerShdw blurRad="76200">
              <a:srgbClr val="000000"/>
            </a:innerShdw>
          </a:effectLst>
        </p:spPr>
      </p:pic>
      <p:sp>
        <p:nvSpPr>
          <p:cNvPr id="5" name="Arrow: Left 4">
            <a:extLst>
              <a:ext uri="{FF2B5EF4-FFF2-40B4-BE49-F238E27FC236}">
                <a16:creationId xmlns:a16="http://schemas.microsoft.com/office/drawing/2014/main" id="{3E06ED49-C69F-A902-13CC-71405E39620E}"/>
              </a:ext>
            </a:extLst>
          </p:cNvPr>
          <p:cNvSpPr/>
          <p:nvPr/>
        </p:nvSpPr>
        <p:spPr>
          <a:xfrm rot="19092024">
            <a:off x="8939719" y="1381917"/>
            <a:ext cx="1284051" cy="321012"/>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FE39BB-41FE-1C0E-D8D7-B2DE72C179DC}"/>
              </a:ext>
            </a:extLst>
          </p:cNvPr>
          <p:cNvSpPr/>
          <p:nvPr/>
        </p:nvSpPr>
        <p:spPr>
          <a:xfrm>
            <a:off x="5359941" y="4212077"/>
            <a:ext cx="554476" cy="554476"/>
          </a:xfrm>
          <a:prstGeom prst="ellips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31F7F2-6A14-3AD4-37C4-B5BA1A701C8F}"/>
              </a:ext>
            </a:extLst>
          </p:cNvPr>
          <p:cNvSpPr/>
          <p:nvPr/>
        </p:nvSpPr>
        <p:spPr>
          <a:xfrm>
            <a:off x="7146587" y="2204936"/>
            <a:ext cx="2435158" cy="554476"/>
          </a:xfrm>
          <a:prstGeom prst="ellips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766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74193" y="924544"/>
            <a:ext cx="2666449" cy="4739759"/>
          </a:xfrm>
        </p:spPr>
        <p:txBody>
          <a:bodyPr/>
          <a:lstStyle/>
          <a:p>
            <a:pPr algn="l"/>
            <a:r>
              <a:rPr lang="en-US" sz="2200" b="0" dirty="0">
                <a:solidFill>
                  <a:schemeClr val="bg1"/>
                </a:solidFill>
              </a:rPr>
              <a:t>On the Edit Passengers page you can update your passengers. In this example let’s remove Audrey, she isn’t going to site today.</a:t>
            </a:r>
            <a:br>
              <a:rPr lang="en-US" sz="2200" b="0" dirty="0">
                <a:solidFill>
                  <a:schemeClr val="bg1"/>
                </a:solidFill>
              </a:rPr>
            </a:br>
            <a:br>
              <a:rPr lang="en-US" sz="2200" b="0" dirty="0">
                <a:solidFill>
                  <a:schemeClr val="bg1"/>
                </a:solidFill>
              </a:rPr>
            </a:br>
            <a:r>
              <a:rPr lang="en-US" sz="2200" b="0" dirty="0">
                <a:solidFill>
                  <a:schemeClr val="bg1"/>
                </a:solidFill>
              </a:rPr>
              <a:t>Click the </a:t>
            </a:r>
            <a:r>
              <a:rPr lang="en-US" sz="2200" dirty="0">
                <a:solidFill>
                  <a:schemeClr val="accent4"/>
                </a:solidFill>
              </a:rPr>
              <a:t>“Remove” </a:t>
            </a:r>
            <a:r>
              <a:rPr lang="en-US" sz="2200" b="0" dirty="0">
                <a:solidFill>
                  <a:schemeClr val="bg1"/>
                </a:solidFill>
              </a:rPr>
              <a:t>link for Audrey and confirm the removal.</a:t>
            </a:r>
            <a:br>
              <a:rPr lang="en-US" sz="2200" b="0" dirty="0">
                <a:solidFill>
                  <a:schemeClr val="bg1"/>
                </a:solidFill>
              </a:rPr>
            </a:br>
            <a:br>
              <a:rPr lang="en-US" sz="2200" b="0" dirty="0">
                <a:solidFill>
                  <a:schemeClr val="bg1"/>
                </a:solidFill>
              </a:rPr>
            </a:br>
            <a:r>
              <a:rPr lang="en-US" sz="2200" b="0" dirty="0">
                <a:solidFill>
                  <a:schemeClr val="bg1"/>
                </a:solidFill>
              </a:rPr>
              <a:t>Now you may go back to the Reservation Page.</a:t>
            </a:r>
            <a:endParaRPr lang="en-US" sz="2200" b="0" i="1" dirty="0">
              <a:solidFill>
                <a:schemeClr val="bg1"/>
              </a:solidFill>
            </a:endParaRPr>
          </a:p>
        </p:txBody>
      </p:sp>
      <p:pic>
        <p:nvPicPr>
          <p:cNvPr id="5" name="Picture 4" descr="A screenshot of a computer&#10;&#10;Description automatically generated">
            <a:extLst>
              <a:ext uri="{FF2B5EF4-FFF2-40B4-BE49-F238E27FC236}">
                <a16:creationId xmlns:a16="http://schemas.microsoft.com/office/drawing/2014/main" id="{5BC5920E-4C56-DADC-BB39-F138E864C878}"/>
              </a:ext>
            </a:extLst>
          </p:cNvPr>
          <p:cNvPicPr>
            <a:picLocks noChangeAspect="1"/>
          </p:cNvPicPr>
          <p:nvPr/>
        </p:nvPicPr>
        <p:blipFill>
          <a:blip r:embed="rId3"/>
          <a:stretch>
            <a:fillRect/>
          </a:stretch>
        </p:blipFill>
        <p:spPr>
          <a:xfrm>
            <a:off x="2940642" y="254216"/>
            <a:ext cx="8416452" cy="3901440"/>
          </a:xfrm>
          <a:prstGeom prst="rect">
            <a:avLst/>
          </a:prstGeom>
          <a:ln w="3175" cap="sq" cmpd="thickThin">
            <a:solidFill>
              <a:srgbClr val="000000"/>
            </a:solidFill>
            <a:prstDash val="solid"/>
            <a:miter lim="800000"/>
          </a:ln>
          <a:effectLst>
            <a:innerShdw blurRad="76200">
              <a:srgbClr val="000000"/>
            </a:innerShdw>
          </a:effectLst>
        </p:spPr>
      </p:pic>
      <p:sp>
        <p:nvSpPr>
          <p:cNvPr id="6" name="Arrow: Left 5">
            <a:extLst>
              <a:ext uri="{FF2B5EF4-FFF2-40B4-BE49-F238E27FC236}">
                <a16:creationId xmlns:a16="http://schemas.microsoft.com/office/drawing/2014/main" id="{9E7F25BB-10C2-0147-78FA-64ED0C057B96}"/>
              </a:ext>
            </a:extLst>
          </p:cNvPr>
          <p:cNvSpPr/>
          <p:nvPr/>
        </p:nvSpPr>
        <p:spPr>
          <a:xfrm rot="14130797">
            <a:off x="9126860" y="1596145"/>
            <a:ext cx="1284051" cy="321012"/>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D6C895D6-34AC-88F9-32AA-4C1C7CA837FC}"/>
              </a:ext>
            </a:extLst>
          </p:cNvPr>
          <p:cNvSpPr txBox="1">
            <a:spLocks/>
          </p:cNvSpPr>
          <p:nvPr/>
        </p:nvSpPr>
        <p:spPr>
          <a:xfrm>
            <a:off x="3872952" y="4273247"/>
            <a:ext cx="7060937" cy="1538883"/>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algn="l"/>
            <a:r>
              <a:rPr lang="en-US" sz="2000" b="0" dirty="0">
                <a:solidFill>
                  <a:srgbClr val="002060"/>
                </a:solidFill>
              </a:rPr>
              <a:t>Once you click on the “Remove”, Audrey will be removed from the reservation. You could add a new passenger at this point because you now have only 2 in group. If you only need to add a passenger, you will need to email </a:t>
            </a:r>
            <a:r>
              <a:rPr lang="en-US" sz="2000" b="0" dirty="0">
                <a:solidFill>
                  <a:srgbClr val="002060"/>
                </a:solidFill>
                <a:hlinkClick r:id="rId4"/>
              </a:rPr>
              <a:t>psych.transportation@umich.edu</a:t>
            </a:r>
            <a:r>
              <a:rPr lang="en-US" sz="2000" b="0" dirty="0">
                <a:solidFill>
                  <a:srgbClr val="002060"/>
                </a:solidFill>
              </a:rPr>
              <a:t> to have the new passenger added.</a:t>
            </a:r>
            <a:endParaRPr lang="en-US" sz="2000" b="0" dirty="0">
              <a:solidFill>
                <a:srgbClr val="3B2E58"/>
              </a:solidFill>
            </a:endParaRPr>
          </a:p>
        </p:txBody>
      </p:sp>
      <p:sp>
        <p:nvSpPr>
          <p:cNvPr id="11" name="Oval 10">
            <a:extLst>
              <a:ext uri="{FF2B5EF4-FFF2-40B4-BE49-F238E27FC236}">
                <a16:creationId xmlns:a16="http://schemas.microsoft.com/office/drawing/2014/main" id="{28E9A3C6-D5CE-BD59-D853-C68D85A14EBC}"/>
              </a:ext>
            </a:extLst>
          </p:cNvPr>
          <p:cNvSpPr/>
          <p:nvPr/>
        </p:nvSpPr>
        <p:spPr>
          <a:xfrm>
            <a:off x="9273062" y="254216"/>
            <a:ext cx="2435158" cy="554476"/>
          </a:xfrm>
          <a:prstGeom prst="ellips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44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30702" y="1667337"/>
            <a:ext cx="2666449" cy="1538883"/>
          </a:xfrm>
        </p:spPr>
        <p:txBody>
          <a:bodyPr/>
          <a:lstStyle/>
          <a:p>
            <a:pPr algn="l"/>
            <a:r>
              <a:rPr lang="en-US" sz="2000" b="0" dirty="0">
                <a:solidFill>
                  <a:schemeClr val="bg1"/>
                </a:solidFill>
              </a:rPr>
              <a:t>Now that you’re back at the Reservation page you can click the </a:t>
            </a:r>
            <a:r>
              <a:rPr lang="en-US" sz="2000" dirty="0">
                <a:solidFill>
                  <a:schemeClr val="accent4"/>
                </a:solidFill>
              </a:rPr>
              <a:t>“Vehicle Report” </a:t>
            </a:r>
            <a:r>
              <a:rPr lang="en-US" sz="2000" b="0" dirty="0">
                <a:solidFill>
                  <a:schemeClr val="bg1"/>
                </a:solidFill>
              </a:rPr>
              <a:t>button to proceed</a:t>
            </a:r>
            <a:br>
              <a:rPr lang="en-US" sz="2000" b="0" dirty="0">
                <a:solidFill>
                  <a:schemeClr val="bg1"/>
                </a:solidFill>
              </a:rPr>
            </a:br>
            <a:r>
              <a:rPr lang="en-US" sz="2000" b="0" dirty="0">
                <a:solidFill>
                  <a:schemeClr val="bg1"/>
                </a:solidFill>
              </a:rPr>
              <a:t> as usual.</a:t>
            </a:r>
            <a:endParaRPr lang="en-US" sz="2000" b="0" i="1" dirty="0">
              <a:solidFill>
                <a:schemeClr val="bg1"/>
              </a:solidFill>
            </a:endParaRP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p:txBody>
          <a:bodyPr/>
          <a:lstStyle/>
          <a:p>
            <a:r>
              <a:rPr lang="en-US" altLang="en-US" dirty="0"/>
              <a:t>Invite questions from the audience.</a:t>
            </a:r>
          </a:p>
          <a:p>
            <a:endParaRPr lang="en-US" dirty="0"/>
          </a:p>
        </p:txBody>
      </p:sp>
      <p:pic>
        <p:nvPicPr>
          <p:cNvPr id="3" name="Picture 2" descr="A screenshot of a computer&#10;&#10;Description automatically generated">
            <a:extLst>
              <a:ext uri="{FF2B5EF4-FFF2-40B4-BE49-F238E27FC236}">
                <a16:creationId xmlns:a16="http://schemas.microsoft.com/office/drawing/2014/main" id="{CB6A6CED-CAB5-7B80-A122-3DFB46C6D327}"/>
              </a:ext>
            </a:extLst>
          </p:cNvPr>
          <p:cNvPicPr>
            <a:picLocks noChangeAspect="1"/>
          </p:cNvPicPr>
          <p:nvPr/>
        </p:nvPicPr>
        <p:blipFill>
          <a:blip r:embed="rId3"/>
          <a:stretch>
            <a:fillRect/>
          </a:stretch>
        </p:blipFill>
        <p:spPr>
          <a:xfrm>
            <a:off x="2925264" y="314609"/>
            <a:ext cx="8673430" cy="4244340"/>
          </a:xfrm>
          <a:prstGeom prst="rect">
            <a:avLst/>
          </a:prstGeom>
          <a:ln w="3175" cap="sq" cmpd="thickThin">
            <a:solidFill>
              <a:srgbClr val="000000"/>
            </a:solidFill>
            <a:prstDash val="solid"/>
            <a:miter lim="800000"/>
          </a:ln>
          <a:effectLst>
            <a:innerShdw blurRad="76200">
              <a:srgbClr val="000000"/>
            </a:innerShdw>
          </a:effectLst>
        </p:spPr>
      </p:pic>
      <p:sp>
        <p:nvSpPr>
          <p:cNvPr id="6" name="Arrow: Left 5">
            <a:extLst>
              <a:ext uri="{FF2B5EF4-FFF2-40B4-BE49-F238E27FC236}">
                <a16:creationId xmlns:a16="http://schemas.microsoft.com/office/drawing/2014/main" id="{18CCFA8E-FF27-71B2-69FB-CD240714A9C0}"/>
              </a:ext>
            </a:extLst>
          </p:cNvPr>
          <p:cNvSpPr/>
          <p:nvPr/>
        </p:nvSpPr>
        <p:spPr>
          <a:xfrm rot="12347525">
            <a:off x="9438144" y="1203285"/>
            <a:ext cx="1284051" cy="321012"/>
          </a:xfrm>
          <a:prstGeom prst="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617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663055"/>
            <a:ext cx="9141397" cy="615553"/>
          </a:xfrm>
        </p:spPr>
        <p:txBody>
          <a:bodyPr/>
          <a:lstStyle/>
          <a:p>
            <a:r>
              <a:rPr lang="en-US" dirty="0">
                <a:solidFill>
                  <a:schemeClr val="bg1"/>
                </a:solidFill>
              </a:rPr>
              <a:t>Key Point</a:t>
            </a: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a:xfrm>
            <a:off x="762001" y="1439946"/>
            <a:ext cx="10474959" cy="2624054"/>
          </a:xfrm>
        </p:spPr>
        <p:txBody>
          <a:bodyPr vert="horz" wrap="square" lIns="0" tIns="0" rIns="0" bIns="0" rtlCol="0" anchor="t">
            <a:noAutofit/>
          </a:bodyPr>
          <a:lstStyle/>
          <a:p>
            <a:pPr algn="l">
              <a:buClr>
                <a:schemeClr val="bg1"/>
              </a:buClr>
            </a:pPr>
            <a:r>
              <a:rPr lang="en-US" sz="2800" b="1" dirty="0">
                <a:solidFill>
                  <a:schemeClr val="bg1"/>
                </a:solidFill>
              </a:rPr>
              <a:t>Only the Driver of the reservation can edit the Driver, Back up Drivers cannot.</a:t>
            </a:r>
          </a:p>
          <a:p>
            <a:pPr algn="l">
              <a:buClr>
                <a:schemeClr val="bg1"/>
              </a:buClr>
            </a:pPr>
            <a:r>
              <a:rPr lang="en-US" sz="2800" b="1" dirty="0">
                <a:solidFill>
                  <a:schemeClr val="bg1"/>
                </a:solidFill>
              </a:rPr>
              <a:t>Back up drivers will need to email </a:t>
            </a:r>
            <a:r>
              <a:rPr lang="en-US" sz="2800" b="1" dirty="0">
                <a:solidFill>
                  <a:schemeClr val="bg1"/>
                </a:solidFill>
                <a:hlinkClick r:id="rId2"/>
              </a:rPr>
              <a:t>psych.transportation@umich.edu</a:t>
            </a:r>
            <a:r>
              <a:rPr lang="en-US" sz="2800" b="1" dirty="0">
                <a:solidFill>
                  <a:schemeClr val="bg1"/>
                </a:solidFill>
              </a:rPr>
              <a:t> to have the reservation updated. </a:t>
            </a:r>
          </a:p>
          <a:p>
            <a:pPr>
              <a:buClr>
                <a:schemeClr val="bg1"/>
              </a:buClr>
            </a:pPr>
            <a:endParaRPr lang="en-US" sz="2800" b="1" dirty="0">
              <a:solidFill>
                <a:schemeClr val="bg1"/>
              </a:solidFill>
            </a:endParaRPr>
          </a:p>
          <a:p>
            <a:pPr>
              <a:buClr>
                <a:schemeClr val="bg1"/>
              </a:buClr>
            </a:pPr>
            <a:r>
              <a:rPr lang="en-US" sz="2800" b="1" dirty="0">
                <a:solidFill>
                  <a:schemeClr val="bg1"/>
                </a:solidFill>
              </a:rPr>
              <a:t>It is critical that we have an accurate list of those in the vehicle, </a:t>
            </a:r>
          </a:p>
          <a:p>
            <a:pPr>
              <a:buClr>
                <a:schemeClr val="bg1"/>
              </a:buClr>
            </a:pPr>
            <a:endParaRPr lang="en-US" sz="2800" b="1" dirty="0">
              <a:solidFill>
                <a:schemeClr val="bg1"/>
              </a:solidFill>
            </a:endParaRPr>
          </a:p>
          <a:p>
            <a:pPr>
              <a:buClr>
                <a:schemeClr val="bg1"/>
              </a:buClr>
            </a:pPr>
            <a:r>
              <a:rPr lang="en-US" sz="2800" b="1" dirty="0">
                <a:solidFill>
                  <a:schemeClr val="bg1"/>
                </a:solidFill>
              </a:rPr>
              <a:t>EVERY time it is used.</a:t>
            </a:r>
            <a:endParaRPr lang="en-US" sz="2400" b="1" dirty="0">
              <a:solidFill>
                <a:schemeClr val="bg1"/>
              </a:solidFill>
            </a:endParaRPr>
          </a:p>
          <a:p>
            <a:pPr marL="285750" indent="-285750" algn="l">
              <a:buClr>
                <a:schemeClr val="bg1"/>
              </a:buClr>
              <a:buFont typeface="Arial" panose="020B0604020202020204" pitchFamily="34" charset="0"/>
              <a:buChar char="•"/>
            </a:pPr>
            <a:endParaRPr lang="en-US" b="1" dirty="0">
              <a:solidFill>
                <a:schemeClr val="bg1"/>
              </a:solidFill>
            </a:endParaRPr>
          </a:p>
          <a:p>
            <a:pPr>
              <a:buClr>
                <a:schemeClr val="bg1"/>
              </a:buClr>
            </a:pPr>
            <a:r>
              <a:rPr lang="en-US" i="1" dirty="0">
                <a:solidFill>
                  <a:schemeClr val="accent2"/>
                </a:solidFill>
                <a:effectLst>
                  <a:outerShdw blurRad="38100" dist="38100" dir="2700000" algn="tl">
                    <a:srgbClr val="000000">
                      <a:alpha val="43137"/>
                    </a:srgbClr>
                  </a:outerShdw>
                </a:effectLst>
              </a:rPr>
              <a:t>If you are having issues, please click/touch the "Report an Issue" at the bottom of the screen.</a:t>
            </a:r>
          </a:p>
          <a:p>
            <a:pPr marL="285750" indent="-285750" algn="l">
              <a:buClr>
                <a:schemeClr val="bg1"/>
              </a:buClr>
              <a:buFont typeface="Arial" panose="020B0604020202020204" pitchFamily="34" charset="0"/>
              <a:buChar char="•"/>
            </a:pPr>
            <a:endParaRPr lang="en-US" sz="1600" i="1" dirty="0">
              <a:solidFill>
                <a:schemeClr val="bg1"/>
              </a:solidFill>
            </a:endParaRPr>
          </a:p>
          <a:p>
            <a:r>
              <a:rPr lang="en-US" sz="1600" b="1" u="sng" dirty="0">
                <a:solidFill>
                  <a:srgbClr val="002060"/>
                </a:solidFill>
              </a:rPr>
              <a:t>Questions?</a:t>
            </a:r>
          </a:p>
          <a:p>
            <a:r>
              <a:rPr lang="en-US" sz="1600" b="1" dirty="0">
                <a:solidFill>
                  <a:srgbClr val="002060"/>
                </a:solidFill>
              </a:rPr>
              <a:t>Contact the Transportation Coordinator</a:t>
            </a:r>
          </a:p>
          <a:p>
            <a:r>
              <a:rPr lang="en-US" sz="1600" b="1" dirty="0">
                <a:solidFill>
                  <a:srgbClr val="002060"/>
                </a:solidFill>
              </a:rPr>
              <a:t>in the SAA office (734-764-2580) or</a:t>
            </a:r>
          </a:p>
          <a:p>
            <a:r>
              <a:rPr lang="en-US" sz="1600" b="1" dirty="0">
                <a:solidFill>
                  <a:srgbClr val="002060"/>
                </a:solidFill>
              </a:rPr>
              <a:t>email: psych.transportation@umich.edu</a:t>
            </a:r>
          </a:p>
          <a:p>
            <a:endParaRPr lang="en-US" sz="1600" dirty="0"/>
          </a:p>
        </p:txBody>
      </p:sp>
    </p:spTree>
    <p:extLst>
      <p:ext uri="{BB962C8B-B14F-4D97-AF65-F5344CB8AC3E}">
        <p14:creationId xmlns:p14="http://schemas.microsoft.com/office/powerpoint/2010/main" val="4244761525"/>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F283A3-AA81-4663-8764-64F64C723FD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D4EE2DFF-920A-42C9-AEE0-3A0BF6AF4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5C1F8C-D27A-4CE7-9DF4-4AFDB2880FA9}">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TM03457475[[fn=Frame]]</Template>
  <TotalTime>366</TotalTime>
  <Words>451</Words>
  <Application>Microsoft Office PowerPoint</Application>
  <PresentationFormat>Widescreen</PresentationFormat>
  <Paragraphs>41</Paragraphs>
  <Slides>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Amasis MT Pro Black</vt:lpstr>
      <vt:lpstr>Arial</vt:lpstr>
      <vt:lpstr>Calibri</vt:lpstr>
      <vt:lpstr>Corbel</vt:lpstr>
      <vt:lpstr>Wingdings 2</vt:lpstr>
      <vt:lpstr>Frame</vt:lpstr>
      <vt:lpstr>    Editing Your Passengers &amp; Drivers in Real Time</vt:lpstr>
      <vt:lpstr>Contact Info</vt:lpstr>
      <vt:lpstr>After logging into your Single Sign On (SSO) Umich Account, you will be brought to this dashboard, where you can see the “Driver”  link,</vt:lpstr>
      <vt:lpstr>After clicking “Driver”, you will be directed to the reservation page.   Here you’ll see that the number of people on the trip is 3 and under Passengers you see who they are.  You cannot add more passengers than the reservation is set up for, but you can remove those who don’t go.  Here you will need to click on “Edit Passengers”  </vt:lpstr>
      <vt:lpstr>On the Edit Passengers page you can update your passengers. In this example let’s remove Audrey, she isn’t going to site today.  Click the “Remove” link for Audrey and confirm the removal.  Now you may go back to the Reservation Page.</vt:lpstr>
      <vt:lpstr>Now that you’re back at the Reservation page you can click the “Vehicle Report” button to proceed  as usual.</vt:lpstr>
      <vt:lpstr>Key Point</vt:lpstr>
    </vt:vector>
  </TitlesOfParts>
  <Manager/>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Part 1: Reserving a Vehicle</dc:title>
  <dc:subject/>
  <dc:creator>Sycks, Megan</dc:creator>
  <cp:keywords/>
  <dc:description/>
  <cp:lastModifiedBy>Circele, Sheri</cp:lastModifiedBy>
  <cp:revision>13</cp:revision>
  <dcterms:created xsi:type="dcterms:W3CDTF">2023-06-28T14:59:25Z</dcterms:created>
  <dcterms:modified xsi:type="dcterms:W3CDTF">2024-01-05T20:12:45Z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