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24"/>
  </p:notesMasterIdLst>
  <p:sldIdLst>
    <p:sldId id="1859" r:id="rId5"/>
    <p:sldId id="1875" r:id="rId6"/>
    <p:sldId id="1868" r:id="rId7"/>
    <p:sldId id="1869" r:id="rId8"/>
    <p:sldId id="1870" r:id="rId9"/>
    <p:sldId id="1871" r:id="rId10"/>
    <p:sldId id="1872" r:id="rId11"/>
    <p:sldId id="1873" r:id="rId12"/>
    <p:sldId id="1858" r:id="rId13"/>
    <p:sldId id="1874" r:id="rId14"/>
    <p:sldId id="1876" r:id="rId15"/>
    <p:sldId id="1879" r:id="rId16"/>
    <p:sldId id="1880" r:id="rId17"/>
    <p:sldId id="1881" r:id="rId18"/>
    <p:sldId id="1882" r:id="rId19"/>
    <p:sldId id="1883" r:id="rId20"/>
    <p:sldId id="1884" r:id="rId21"/>
    <p:sldId id="1885" r:id="rId22"/>
    <p:sldId id="188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E58"/>
    <a:srgbClr val="007788"/>
    <a:srgbClr val="FE4387"/>
    <a:srgbClr val="FF2625"/>
    <a:srgbClr val="297C2A"/>
    <a:srgbClr val="F69000"/>
    <a:srgbClr val="01C2D1"/>
    <a:srgbClr val="D6D734"/>
    <a:srgbClr val="005C6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24" autoAdjust="0"/>
  </p:normalViewPr>
  <p:slideViewPr>
    <p:cSldViewPr snapToGrid="0">
      <p:cViewPr varScale="1">
        <p:scale>
          <a:sx n="75" d="100"/>
          <a:sy n="75" d="100"/>
        </p:scale>
        <p:origin x="854" y="53"/>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4095288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12</a:t>
            </a:fld>
            <a:endParaRPr lang="en-US" altLang="en-US" dirty="0"/>
          </a:p>
        </p:txBody>
      </p:sp>
    </p:spTree>
    <p:extLst>
      <p:ext uri="{BB962C8B-B14F-4D97-AF65-F5344CB8AC3E}">
        <p14:creationId xmlns:p14="http://schemas.microsoft.com/office/powerpoint/2010/main" val="51864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13</a:t>
            </a:fld>
            <a:endParaRPr lang="en-US" altLang="en-US" dirty="0"/>
          </a:p>
        </p:txBody>
      </p:sp>
    </p:spTree>
    <p:extLst>
      <p:ext uri="{BB962C8B-B14F-4D97-AF65-F5344CB8AC3E}">
        <p14:creationId xmlns:p14="http://schemas.microsoft.com/office/powerpoint/2010/main" val="361928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14</a:t>
            </a:fld>
            <a:endParaRPr lang="en-US" altLang="en-US" dirty="0"/>
          </a:p>
        </p:txBody>
      </p:sp>
    </p:spTree>
    <p:extLst>
      <p:ext uri="{BB962C8B-B14F-4D97-AF65-F5344CB8AC3E}">
        <p14:creationId xmlns:p14="http://schemas.microsoft.com/office/powerpoint/2010/main" val="846959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15</a:t>
            </a:fld>
            <a:endParaRPr lang="en-US" altLang="en-US" dirty="0"/>
          </a:p>
        </p:txBody>
      </p:sp>
    </p:spTree>
    <p:extLst>
      <p:ext uri="{BB962C8B-B14F-4D97-AF65-F5344CB8AC3E}">
        <p14:creationId xmlns:p14="http://schemas.microsoft.com/office/powerpoint/2010/main" val="3492292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16</a:t>
            </a:fld>
            <a:endParaRPr lang="en-US" altLang="en-US" dirty="0"/>
          </a:p>
        </p:txBody>
      </p:sp>
    </p:spTree>
    <p:extLst>
      <p:ext uri="{BB962C8B-B14F-4D97-AF65-F5344CB8AC3E}">
        <p14:creationId xmlns:p14="http://schemas.microsoft.com/office/powerpoint/2010/main" val="300574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321663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730842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03991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288871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3455800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961450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739976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11</a:t>
            </a:fld>
            <a:endParaRPr lang="en-US" altLang="en-US" dirty="0"/>
          </a:p>
        </p:txBody>
      </p:sp>
    </p:spTree>
    <p:extLst>
      <p:ext uri="{BB962C8B-B14F-4D97-AF65-F5344CB8AC3E}">
        <p14:creationId xmlns:p14="http://schemas.microsoft.com/office/powerpoint/2010/main" val="3917718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D6EE87-EBD5-4F12-A48A-63ACA297AC8F}" type="datetimeFigureOut">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34114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D73815-2707-4475-8F1A-B873CB631BB4}" type="datetimeFigureOut">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2528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4AFB99-0EAB-4182-AFF8-E214C82A68F6}" type="datetimeFigureOut">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138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clusion">
    <p:bg>
      <p:bgPr>
        <a:solidFill>
          <a:schemeClr val="accent1"/>
        </a:solidFill>
        <a:effectLst/>
      </p:bgPr>
    </p:bg>
    <p:spTree>
      <p:nvGrpSpPr>
        <p:cNvPr id="1" name=""/>
        <p:cNvGrpSpPr/>
        <p:nvPr/>
      </p:nvGrpSpPr>
      <p:grpSpPr>
        <a:xfrm>
          <a:off x="0" y="0"/>
          <a:ext cx="0" cy="0"/>
          <a:chOff x="0" y="0"/>
          <a:chExt cx="0" cy="0"/>
        </a:xfrm>
      </p:grpSpPr>
      <p:pic>
        <p:nvPicPr>
          <p:cNvPr id="8" name="Picture Placeholder 6" descr="Picture placeholder ">
            <a:extLst>
              <a:ext uri="{FF2B5EF4-FFF2-40B4-BE49-F238E27FC236}">
                <a16:creationId xmlns:a16="http://schemas.microsoft.com/office/drawing/2014/main" id="{21F9B252-B7D4-4DA8-92E8-8A98BFEF41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325922754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dirty="0"/>
              <a:t>Insert title here</a:t>
            </a:r>
          </a:p>
        </p:txBody>
      </p:sp>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6" name="Picture Placeholder 5" descr="Red, blue grey white pattern background">
            <a:extLst>
              <a:ext uri="{FF2B5EF4-FFF2-40B4-BE49-F238E27FC236}">
                <a16:creationId xmlns:a16="http://schemas.microsoft.com/office/drawing/2014/main" id="{906BF34F-6945-4E11-BAEC-F66F7254C4C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5999582"/>
            <a:ext cx="12192000" cy="858417"/>
          </a:xfrm>
          <a:prstGeom prst="rect">
            <a:avLst/>
          </a:prstGeom>
        </p:spPr>
      </p:pic>
    </p:spTree>
    <p:extLst>
      <p:ext uri="{BB962C8B-B14F-4D97-AF65-F5344CB8AC3E}">
        <p14:creationId xmlns:p14="http://schemas.microsoft.com/office/powerpoint/2010/main" val="147781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8059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3622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3C6A301-0538-44EC-B09D-202E1042A48B}" type="datetimeFigureOut">
              <a:rPr lang="en-US" smtClean="0"/>
              <a:t>1/5/2024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39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D789574A-8875-45EF-8EA2-3CAA0F7ABC4C}" type="datetimeFigureOut">
              <a:rPr lang="en-US" smtClean="0"/>
              <a:t>1/5/2024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331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67EF4D4C-5367-4C26-9E2B-D8088D7FCA81}" type="datetimeFigureOut">
              <a:rPr lang="en-US" smtClean="0"/>
              <a:t>1/5/2024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49465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6E91E96-98B0-4413-9547-46F3504108EF}" type="datetimeFigureOut">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8258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05C68B11-C5A8-448C-8CE9-B1A273C79CFC}" type="datetimeFigureOut">
              <a:rPr lang="en-US" smtClean="0"/>
              <a:t>1/5/2024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4384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7616CA0-919D-4A49-9C8A-62FDFB3A5183}" type="datetimeFigureOut">
              <a:rPr lang="en-US" smtClean="0"/>
              <a:t>1/5/2024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50706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0298CD5-6C1E-4009-B41F-6DF62E31D3BE}" type="datetimeFigureOut">
              <a:rPr lang="en-US" smtClean="0"/>
              <a:pPr/>
              <a:t>1/5/2024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990497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2" r:id="rId12"/>
    <p:sldLayoutId id="2147483753" r:id="rId13"/>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mailto:psych.transportation@umich.edu"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oard game">
            <a:extLst>
              <a:ext uri="{FF2B5EF4-FFF2-40B4-BE49-F238E27FC236}">
                <a16:creationId xmlns:a16="http://schemas.microsoft.com/office/drawing/2014/main" id="{98E9FEDB-61B3-79FC-4E3D-FE91B88FBECB}"/>
              </a:ext>
            </a:extLst>
          </p:cNvPr>
          <p:cNvPicPr>
            <a:picLocks noChangeAspect="1"/>
          </p:cNvPicPr>
          <p:nvPr/>
        </p:nvPicPr>
        <p:blipFill>
          <a:blip r:embed="rId3">
            <a:duotone>
              <a:schemeClr val="accent1">
                <a:shade val="45000"/>
                <a:satMod val="135000"/>
              </a:schemeClr>
              <a:prstClr val="white"/>
            </a:duotone>
          </a:blip>
          <a:srcRect t="7802" b="7802"/>
          <a:stretch/>
        </p:blipFill>
        <p:spPr>
          <a:xfrm>
            <a:off x="20" y="1"/>
            <a:ext cx="12188932" cy="6858000"/>
          </a:xfrm>
          <a:prstGeom prst="rect">
            <a:avLst/>
          </a:prstGeom>
        </p:spPr>
      </p:pic>
      <p:sp>
        <p:nvSpPr>
          <p:cNvPr id="19" name="Rectangle 18">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52919" y="1123837"/>
            <a:ext cx="2947482" cy="4601183"/>
          </a:xfrm>
        </p:spPr>
        <p:txBody>
          <a:bodyPr vert="horz" lIns="91440" tIns="45720" rIns="91440" bIns="45720" rtlCol="0" anchor="ctr">
            <a:normAutofit/>
          </a:bodyPr>
          <a:lstStyle/>
          <a:p>
            <a:pPr algn="l" defTabSz="914400">
              <a:lnSpc>
                <a:spcPct val="90000"/>
              </a:lnSpc>
            </a:pPr>
            <a:br>
              <a:rPr lang="en-US" sz="3600" spc="-60" dirty="0">
                <a:solidFill>
                  <a:srgbClr val="FFFFFF"/>
                </a:solidFill>
                <a:ea typeface="+mj-ea"/>
                <a:cs typeface="+mj-cs"/>
              </a:rPr>
            </a:br>
            <a:br>
              <a:rPr lang="en-US" sz="3600" spc="-60" dirty="0">
                <a:solidFill>
                  <a:srgbClr val="FFFFFF"/>
                </a:solidFill>
                <a:ea typeface="+mj-ea"/>
                <a:cs typeface="+mj-cs"/>
              </a:rPr>
            </a:br>
            <a:br>
              <a:rPr lang="en-US" sz="3600" spc="-60" dirty="0">
                <a:solidFill>
                  <a:srgbClr val="FFFFFF"/>
                </a:solidFill>
                <a:ea typeface="+mj-ea"/>
                <a:cs typeface="+mj-cs"/>
              </a:rPr>
            </a:br>
            <a:br>
              <a:rPr lang="en-US" sz="3600" spc="-60" dirty="0">
                <a:solidFill>
                  <a:srgbClr val="FFFFFF"/>
                </a:solidFill>
                <a:ea typeface="+mj-ea"/>
                <a:cs typeface="+mj-cs"/>
              </a:rPr>
            </a:br>
            <a:r>
              <a:rPr lang="en-US" sz="4400" spc="-60" dirty="0">
                <a:solidFill>
                  <a:srgbClr val="FFFFFF"/>
                </a:solidFill>
                <a:ea typeface="+mj-ea"/>
                <a:cs typeface="+mj-cs"/>
              </a:rPr>
              <a:t>Part 1: Reserving a Vehicle</a:t>
            </a:r>
            <a:endParaRPr lang="en-US" sz="3600" spc="-60" dirty="0">
              <a:solidFill>
                <a:srgbClr val="FFFFFF"/>
              </a:solidFill>
              <a:ea typeface="+mj-ea"/>
              <a:cs typeface="+mj-cs"/>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3869268" y="864108"/>
            <a:ext cx="7315200" cy="5120640"/>
          </a:xfrm>
        </p:spPr>
        <p:txBody>
          <a:bodyPr vert="horz" lIns="91440" tIns="45720" rIns="91440" bIns="45720" rtlCol="0" anchor="ctr">
            <a:normAutofit/>
          </a:bodyPr>
          <a:lstStyle/>
          <a:p>
            <a:pPr indent="-182880" algn="l">
              <a:lnSpc>
                <a:spcPct val="90000"/>
              </a:lnSpc>
              <a:spcAft>
                <a:spcPts val="600"/>
              </a:spcAft>
              <a:buFont typeface="Wingdings 2" pitchFamily="18" charset="2"/>
              <a:buChar char=""/>
            </a:pPr>
            <a:endParaRPr lang="en-US" dirty="0">
              <a:solidFill>
                <a:schemeClr val="tx1">
                  <a:lumMod val="65000"/>
                  <a:lumOff val="35000"/>
                </a:schemeClr>
              </a:solidFill>
            </a:endParaRPr>
          </a:p>
        </p:txBody>
      </p:sp>
      <p:sp>
        <p:nvSpPr>
          <p:cNvPr id="21" name="Rectangle 20">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1673DBE0-7EFD-ABD8-6398-2744A6068F45}"/>
              </a:ext>
            </a:extLst>
          </p:cNvPr>
          <p:cNvSpPr txBox="1"/>
          <p:nvPr/>
        </p:nvSpPr>
        <p:spPr>
          <a:xfrm>
            <a:off x="252918" y="1123836"/>
            <a:ext cx="3184133" cy="1877437"/>
          </a:xfrm>
          <a:prstGeom prst="rect">
            <a:avLst/>
          </a:prstGeom>
          <a:noFill/>
        </p:spPr>
        <p:txBody>
          <a:bodyPr wrap="square" rtlCol="0">
            <a:spAutoFit/>
          </a:bodyPr>
          <a:lstStyle/>
          <a:p>
            <a:r>
              <a:rPr lang="en-US" altLang="en-US" sz="2400" b="1" spc="-100" dirty="0">
                <a:solidFill>
                  <a:srgbClr val="007788"/>
                </a:solidFill>
                <a:latin typeface="+mj-lt"/>
              </a:rPr>
              <a:t>Department of Psychology Transportation Orientation</a:t>
            </a:r>
          </a:p>
          <a:p>
            <a:endParaRPr lang="en-US" sz="2000" b="1" dirty="0"/>
          </a:p>
        </p:txBody>
      </p:sp>
      <p:cxnSp>
        <p:nvCxnSpPr>
          <p:cNvPr id="5" name="Straight Connector 4">
            <a:extLst>
              <a:ext uri="{FF2B5EF4-FFF2-40B4-BE49-F238E27FC236}">
                <a16:creationId xmlns:a16="http://schemas.microsoft.com/office/drawing/2014/main" id="{0F4E3F23-6480-D4B6-EF57-38E784432612}"/>
              </a:ext>
            </a:extLst>
          </p:cNvPr>
          <p:cNvCxnSpPr>
            <a:cxnSpLocks/>
          </p:cNvCxnSpPr>
          <p:nvPr/>
        </p:nvCxnSpPr>
        <p:spPr>
          <a:xfrm>
            <a:off x="358904" y="3088359"/>
            <a:ext cx="2353816"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7671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lose-up of fuel gauge">
            <a:extLst>
              <a:ext uri="{FF2B5EF4-FFF2-40B4-BE49-F238E27FC236}">
                <a16:creationId xmlns:a16="http://schemas.microsoft.com/office/drawing/2014/main" id="{98E9FEDB-61B3-79FC-4E3D-FE91B88FBECB}"/>
              </a:ext>
            </a:extLst>
          </p:cNvPr>
          <p:cNvPicPr>
            <a:picLocks noChangeAspect="1"/>
          </p:cNvPicPr>
          <p:nvPr/>
        </p:nvPicPr>
        <p:blipFill>
          <a:blip r:embed="rId3">
            <a:duotone>
              <a:schemeClr val="accent1">
                <a:shade val="45000"/>
                <a:satMod val="135000"/>
              </a:schemeClr>
              <a:prstClr val="white"/>
            </a:duotone>
          </a:blip>
          <a:srcRect t="12486" b="12486"/>
          <a:stretch/>
        </p:blipFill>
        <p:spPr>
          <a:xfrm>
            <a:off x="20" y="1"/>
            <a:ext cx="12188932" cy="6858000"/>
          </a:xfrm>
          <a:prstGeom prst="rect">
            <a:avLst/>
          </a:prstGeom>
        </p:spPr>
      </p:pic>
      <p:sp>
        <p:nvSpPr>
          <p:cNvPr id="19" name="Rectangle 18">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52919" y="1123837"/>
            <a:ext cx="2947482" cy="4601183"/>
          </a:xfrm>
        </p:spPr>
        <p:txBody>
          <a:bodyPr vert="horz" lIns="91440" tIns="45720" rIns="91440" bIns="45720" rtlCol="0" anchor="ctr">
            <a:normAutofit fontScale="90000"/>
          </a:bodyPr>
          <a:lstStyle/>
          <a:p>
            <a:pPr algn="l" defTabSz="914400">
              <a:lnSpc>
                <a:spcPct val="90000"/>
              </a:lnSpc>
            </a:pPr>
            <a:br>
              <a:rPr lang="en-US" sz="3600" spc="-60" dirty="0">
                <a:solidFill>
                  <a:srgbClr val="FFFFFF"/>
                </a:solidFill>
                <a:ea typeface="+mj-ea"/>
                <a:cs typeface="+mj-cs"/>
              </a:rPr>
            </a:br>
            <a:br>
              <a:rPr lang="en-US" sz="3600" spc="-60" dirty="0">
                <a:solidFill>
                  <a:srgbClr val="FFFFFF"/>
                </a:solidFill>
                <a:ea typeface="+mj-ea"/>
                <a:cs typeface="+mj-cs"/>
              </a:rPr>
            </a:br>
            <a:br>
              <a:rPr lang="en-US" sz="3600" spc="-60" dirty="0">
                <a:solidFill>
                  <a:srgbClr val="FFFFFF"/>
                </a:solidFill>
                <a:ea typeface="+mj-ea"/>
                <a:cs typeface="+mj-cs"/>
              </a:rPr>
            </a:br>
            <a:br>
              <a:rPr lang="en-US" sz="3600" spc="-60" dirty="0">
                <a:solidFill>
                  <a:srgbClr val="FFFFFF"/>
                </a:solidFill>
                <a:ea typeface="+mj-ea"/>
                <a:cs typeface="+mj-cs"/>
              </a:rPr>
            </a:br>
            <a:r>
              <a:rPr lang="en-US" sz="4400" spc="-60" dirty="0">
                <a:solidFill>
                  <a:srgbClr val="FFFFFF"/>
                </a:solidFill>
                <a:ea typeface="+mj-ea"/>
                <a:cs typeface="+mj-cs"/>
              </a:rPr>
              <a:t>Part 2: Completing the Vehicle Report Form</a:t>
            </a:r>
            <a:endParaRPr lang="en-US" sz="3600" spc="-60" dirty="0">
              <a:solidFill>
                <a:srgbClr val="FFFFFF"/>
              </a:solidFill>
              <a:ea typeface="+mj-ea"/>
              <a:cs typeface="+mj-cs"/>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a:xfrm>
            <a:off x="3869268" y="864108"/>
            <a:ext cx="7315200" cy="5120640"/>
          </a:xfrm>
        </p:spPr>
        <p:txBody>
          <a:bodyPr vert="horz" lIns="91440" tIns="45720" rIns="91440" bIns="45720" rtlCol="0" anchor="ctr">
            <a:normAutofit/>
          </a:bodyPr>
          <a:lstStyle/>
          <a:p>
            <a:pPr indent="-182880" algn="l">
              <a:lnSpc>
                <a:spcPct val="90000"/>
              </a:lnSpc>
              <a:spcAft>
                <a:spcPts val="600"/>
              </a:spcAft>
              <a:buFont typeface="Wingdings 2" pitchFamily="18" charset="2"/>
              <a:buChar char=""/>
            </a:pPr>
            <a:endParaRPr lang="en-US" dirty="0">
              <a:solidFill>
                <a:schemeClr val="tx1">
                  <a:lumMod val="65000"/>
                  <a:lumOff val="35000"/>
                </a:schemeClr>
              </a:solidFill>
            </a:endParaRPr>
          </a:p>
        </p:txBody>
      </p:sp>
      <p:sp>
        <p:nvSpPr>
          <p:cNvPr id="21" name="Rectangle 20">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1673DBE0-7EFD-ABD8-6398-2744A6068F45}"/>
              </a:ext>
            </a:extLst>
          </p:cNvPr>
          <p:cNvSpPr txBox="1"/>
          <p:nvPr/>
        </p:nvSpPr>
        <p:spPr>
          <a:xfrm>
            <a:off x="252918" y="1123836"/>
            <a:ext cx="3184133" cy="1877437"/>
          </a:xfrm>
          <a:prstGeom prst="rect">
            <a:avLst/>
          </a:prstGeom>
          <a:noFill/>
        </p:spPr>
        <p:txBody>
          <a:bodyPr wrap="square" rtlCol="0">
            <a:spAutoFit/>
          </a:bodyPr>
          <a:lstStyle/>
          <a:p>
            <a:r>
              <a:rPr lang="en-US" altLang="en-US" sz="2400" b="1" spc="-100" dirty="0">
                <a:solidFill>
                  <a:srgbClr val="007788"/>
                </a:solidFill>
                <a:latin typeface="+mj-lt"/>
              </a:rPr>
              <a:t>Department of Psychology Transportation Orientation</a:t>
            </a:r>
          </a:p>
          <a:p>
            <a:endParaRPr lang="en-US" sz="2000" b="1" dirty="0"/>
          </a:p>
        </p:txBody>
      </p:sp>
      <p:cxnSp>
        <p:nvCxnSpPr>
          <p:cNvPr id="5" name="Straight Connector 4">
            <a:extLst>
              <a:ext uri="{FF2B5EF4-FFF2-40B4-BE49-F238E27FC236}">
                <a16:creationId xmlns:a16="http://schemas.microsoft.com/office/drawing/2014/main" id="{0F4E3F23-6480-D4B6-EF57-38E784432612}"/>
              </a:ext>
            </a:extLst>
          </p:cNvPr>
          <p:cNvCxnSpPr>
            <a:cxnSpLocks/>
          </p:cNvCxnSpPr>
          <p:nvPr/>
        </p:nvCxnSpPr>
        <p:spPr>
          <a:xfrm>
            <a:off x="350195" y="2905479"/>
            <a:ext cx="2353816"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83008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5447240" y="217494"/>
            <a:ext cx="5499434" cy="923330"/>
          </a:xfrm>
        </p:spPr>
        <p:txBody>
          <a:bodyPr/>
          <a:lstStyle/>
          <a:p>
            <a:pPr algn="r"/>
            <a:r>
              <a:rPr lang="en-US" sz="2000" b="0" dirty="0">
                <a:solidFill>
                  <a:srgbClr val="002060"/>
                </a:solidFill>
              </a:rPr>
              <a:t>Back on your home page, click </a:t>
            </a:r>
            <a:r>
              <a:rPr lang="en-US" sz="2000" dirty="0">
                <a:solidFill>
                  <a:schemeClr val="accent2"/>
                </a:solidFill>
              </a:rPr>
              <a:t>“New vehicle report” </a:t>
            </a:r>
            <a:r>
              <a:rPr lang="en-US" sz="2000" b="0" dirty="0">
                <a:solidFill>
                  <a:srgbClr val="002060"/>
                </a:solidFill>
              </a:rPr>
              <a:t>when you’re ready to drive the car during your approved reservation.</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12" name="Picture 11" descr="A screenshot of a computer&#10;&#10;Description automatically generated">
            <a:extLst>
              <a:ext uri="{FF2B5EF4-FFF2-40B4-BE49-F238E27FC236}">
                <a16:creationId xmlns:a16="http://schemas.microsoft.com/office/drawing/2014/main" id="{E74B2F3E-5291-54B8-1CED-3F35FFFB7857}"/>
              </a:ext>
            </a:extLst>
          </p:cNvPr>
          <p:cNvPicPr>
            <a:picLocks noChangeAspect="1"/>
          </p:cNvPicPr>
          <p:nvPr/>
        </p:nvPicPr>
        <p:blipFill>
          <a:blip r:embed="rId3"/>
          <a:stretch>
            <a:fillRect/>
          </a:stretch>
        </p:blipFill>
        <p:spPr>
          <a:xfrm>
            <a:off x="363612" y="1308619"/>
            <a:ext cx="11464775" cy="4470732"/>
          </a:xfrm>
          <a:prstGeom prst="rect">
            <a:avLst/>
          </a:prstGeom>
        </p:spPr>
      </p:pic>
      <p:cxnSp>
        <p:nvCxnSpPr>
          <p:cNvPr id="13" name="Connector: Curved 12">
            <a:extLst>
              <a:ext uri="{FF2B5EF4-FFF2-40B4-BE49-F238E27FC236}">
                <a16:creationId xmlns:a16="http://schemas.microsoft.com/office/drawing/2014/main" id="{81690547-4E38-D85E-DAAB-432E80F82157}"/>
              </a:ext>
            </a:extLst>
          </p:cNvPr>
          <p:cNvCxnSpPr>
            <a:cxnSpLocks/>
          </p:cNvCxnSpPr>
          <p:nvPr/>
        </p:nvCxnSpPr>
        <p:spPr>
          <a:xfrm rot="16200000" flipV="1">
            <a:off x="8233928" y="5390579"/>
            <a:ext cx="1776602" cy="1158239"/>
          </a:xfrm>
          <a:prstGeom prst="curvedConnector3">
            <a:avLst>
              <a:gd name="adj1" fmla="val 50000"/>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9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2406-93A9-44DA-5C33-E5F9F5943A7E}"/>
              </a:ext>
            </a:extLst>
          </p:cNvPr>
          <p:cNvPicPr>
            <a:picLocks noChangeAspect="1"/>
          </p:cNvPicPr>
          <p:nvPr/>
        </p:nvPicPr>
        <p:blipFill>
          <a:blip r:embed="rId3"/>
          <a:srcRect/>
          <a:stretch/>
        </p:blipFill>
        <p:spPr>
          <a:xfrm>
            <a:off x="2505312" y="185284"/>
            <a:ext cx="9601181" cy="4866871"/>
          </a:xfrm>
          <a:prstGeom prst="rect">
            <a:avLst/>
          </a:prstGeom>
        </p:spPr>
      </p:pic>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53090" y="1570766"/>
            <a:ext cx="1897926" cy="3231654"/>
          </a:xfrm>
        </p:spPr>
        <p:txBody>
          <a:bodyPr/>
          <a:lstStyle/>
          <a:p>
            <a:pPr algn="l"/>
            <a:r>
              <a:rPr lang="en-US" sz="2100" b="0" dirty="0">
                <a:solidFill>
                  <a:schemeClr val="bg1"/>
                </a:solidFill>
              </a:rPr>
              <a:t>Here is an example of how a new Vehicle Report Form will look. Notice that the parking spot will pre-populate, so you are able to locate it in the garage.</a:t>
            </a:r>
          </a:p>
        </p:txBody>
      </p:sp>
      <p:pic>
        <p:nvPicPr>
          <p:cNvPr id="5" name="Picture 4" descr="A picture containing text, line, font, white&#10;&#10;Description automatically generated">
            <a:extLst>
              <a:ext uri="{FF2B5EF4-FFF2-40B4-BE49-F238E27FC236}">
                <a16:creationId xmlns:a16="http://schemas.microsoft.com/office/drawing/2014/main" id="{223EA9B3-8399-B3B6-652E-8C37D767505D}"/>
              </a:ext>
            </a:extLst>
          </p:cNvPr>
          <p:cNvPicPr>
            <a:picLocks noChangeAspect="1"/>
          </p:cNvPicPr>
          <p:nvPr/>
        </p:nvPicPr>
        <p:blipFill>
          <a:blip r:embed="rId4"/>
          <a:stretch>
            <a:fillRect/>
          </a:stretch>
        </p:blipFill>
        <p:spPr>
          <a:xfrm>
            <a:off x="2505312" y="4987760"/>
            <a:ext cx="9601181" cy="1684956"/>
          </a:xfrm>
          <a:prstGeom prst="rect">
            <a:avLst/>
          </a:prstGeom>
        </p:spPr>
      </p:pic>
      <p:sp>
        <p:nvSpPr>
          <p:cNvPr id="6" name="Arrow: Left 5">
            <a:extLst>
              <a:ext uri="{FF2B5EF4-FFF2-40B4-BE49-F238E27FC236}">
                <a16:creationId xmlns:a16="http://schemas.microsoft.com/office/drawing/2014/main" id="{938BBC8A-A2C2-F72D-1451-06509F3823BF}"/>
              </a:ext>
            </a:extLst>
          </p:cNvPr>
          <p:cNvSpPr/>
          <p:nvPr/>
        </p:nvSpPr>
        <p:spPr>
          <a:xfrm>
            <a:off x="3796936" y="3826290"/>
            <a:ext cx="557349" cy="400595"/>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653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2406-93A9-44DA-5C33-E5F9F5943A7E}"/>
              </a:ext>
            </a:extLst>
          </p:cNvPr>
          <p:cNvPicPr>
            <a:picLocks noChangeAspect="1"/>
          </p:cNvPicPr>
          <p:nvPr/>
        </p:nvPicPr>
        <p:blipFill>
          <a:blip r:embed="rId3"/>
          <a:srcRect/>
          <a:stretch/>
        </p:blipFill>
        <p:spPr>
          <a:xfrm>
            <a:off x="2505312" y="199574"/>
            <a:ext cx="9601181" cy="4838291"/>
          </a:xfrm>
          <a:prstGeom prst="rect">
            <a:avLst/>
          </a:prstGeom>
        </p:spPr>
      </p:pic>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48736" y="920881"/>
            <a:ext cx="1897926" cy="2708434"/>
          </a:xfrm>
        </p:spPr>
        <p:txBody>
          <a:bodyPr/>
          <a:lstStyle/>
          <a:p>
            <a:pPr algn="l"/>
            <a:r>
              <a:rPr lang="en-US" sz="2000" b="0" dirty="0">
                <a:solidFill>
                  <a:schemeClr val="bg1"/>
                </a:solidFill>
              </a:rPr>
              <a:t>The first time you use the form, you will need to complete the following fields:</a:t>
            </a:r>
            <a:br>
              <a:rPr lang="en-US" sz="1900" b="0" dirty="0">
                <a:solidFill>
                  <a:schemeClr val="bg1"/>
                </a:solidFill>
              </a:rPr>
            </a:br>
            <a:r>
              <a:rPr lang="en-US" sz="1900" b="0" dirty="0">
                <a:solidFill>
                  <a:schemeClr val="bg1"/>
                </a:solidFill>
                <a:effectLst>
                  <a:outerShdw blurRad="38100" dist="38100" dir="2700000" algn="tl">
                    <a:srgbClr val="000000">
                      <a:alpha val="43137"/>
                    </a:srgbClr>
                  </a:outerShdw>
                </a:effectLst>
              </a:rPr>
              <a:t>- </a:t>
            </a:r>
            <a:r>
              <a:rPr lang="en-US" sz="1800" b="0" dirty="0">
                <a:solidFill>
                  <a:schemeClr val="accent2"/>
                </a:solidFill>
                <a:effectLst>
                  <a:outerShdw blurRad="38100" dist="38100" dir="2700000" algn="tl">
                    <a:srgbClr val="000000">
                      <a:alpha val="43137"/>
                    </a:srgbClr>
                  </a:outerShdw>
                </a:effectLst>
              </a:rPr>
              <a:t>Mileage Start</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bg1"/>
                </a:solidFill>
                <a:effectLst>
                  <a:outerShdw blurRad="38100" dist="38100" dir="2700000" algn="tl">
                    <a:srgbClr val="000000">
                      <a:alpha val="43137"/>
                    </a:srgbClr>
                  </a:outerShdw>
                </a:effectLst>
              </a:rPr>
              <a:t>- </a:t>
            </a:r>
            <a:r>
              <a:rPr lang="en-US" sz="1800" b="0" dirty="0">
                <a:solidFill>
                  <a:schemeClr val="accent2"/>
                </a:solidFill>
                <a:effectLst>
                  <a:outerShdw blurRad="38100" dist="38100" dir="2700000" algn="tl">
                    <a:srgbClr val="000000">
                      <a:alpha val="43137"/>
                    </a:srgbClr>
                  </a:outerShdw>
                </a:effectLst>
              </a:rPr>
              <a:t>Percent of Fuel </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accent2"/>
                </a:solidFill>
                <a:effectLst>
                  <a:outerShdw blurRad="38100" dist="38100" dir="2700000" algn="tl">
                    <a:srgbClr val="000000">
                      <a:alpha val="43137"/>
                    </a:srgbClr>
                  </a:outerShdw>
                </a:effectLst>
              </a:rPr>
              <a:t>   Remaining</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accent2"/>
                </a:solidFill>
                <a:effectLst>
                  <a:outerShdw blurRad="38100" dist="38100" dir="2700000" algn="tl">
                    <a:srgbClr val="000000">
                      <a:alpha val="43137"/>
                    </a:srgbClr>
                  </a:outerShdw>
                </a:effectLst>
              </a:rPr>
              <a:t>  (Departure)</a:t>
            </a:r>
            <a:endParaRPr lang="en-US" sz="1900" b="0" dirty="0">
              <a:solidFill>
                <a:schemeClr val="accent2"/>
              </a:solidFill>
              <a:effectLst>
                <a:outerShdw blurRad="38100" dist="38100" dir="2700000" algn="tl">
                  <a:srgbClr val="000000">
                    <a:alpha val="43137"/>
                  </a:srgbClr>
                </a:outerShdw>
              </a:effectLst>
            </a:endParaRPr>
          </a:p>
        </p:txBody>
      </p:sp>
      <p:pic>
        <p:nvPicPr>
          <p:cNvPr id="5" name="Picture 4" descr="A picture containing text, line, font, white&#10;&#10;Description automatically generated">
            <a:extLst>
              <a:ext uri="{FF2B5EF4-FFF2-40B4-BE49-F238E27FC236}">
                <a16:creationId xmlns:a16="http://schemas.microsoft.com/office/drawing/2014/main" id="{223EA9B3-8399-B3B6-652E-8C37D767505D}"/>
              </a:ext>
            </a:extLst>
          </p:cNvPr>
          <p:cNvPicPr>
            <a:picLocks noChangeAspect="1"/>
          </p:cNvPicPr>
          <p:nvPr/>
        </p:nvPicPr>
        <p:blipFill>
          <a:blip r:embed="rId4"/>
          <a:stretch>
            <a:fillRect/>
          </a:stretch>
        </p:blipFill>
        <p:spPr>
          <a:xfrm>
            <a:off x="2505312" y="4987760"/>
            <a:ext cx="9601181" cy="1684956"/>
          </a:xfrm>
          <a:prstGeom prst="rect">
            <a:avLst/>
          </a:prstGeom>
        </p:spPr>
      </p:pic>
      <p:sp>
        <p:nvSpPr>
          <p:cNvPr id="2" name="Title 3">
            <a:extLst>
              <a:ext uri="{FF2B5EF4-FFF2-40B4-BE49-F238E27FC236}">
                <a16:creationId xmlns:a16="http://schemas.microsoft.com/office/drawing/2014/main" id="{6E5B3038-B3F0-D1BA-2772-FE96817F2D51}"/>
              </a:ext>
            </a:extLst>
          </p:cNvPr>
          <p:cNvSpPr txBox="1">
            <a:spLocks/>
          </p:cNvSpPr>
          <p:nvPr/>
        </p:nvSpPr>
        <p:spPr>
          <a:xfrm>
            <a:off x="248736" y="3903173"/>
            <a:ext cx="1897926" cy="1831271"/>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1700" b="0" dirty="0">
                <a:solidFill>
                  <a:schemeClr val="bg1"/>
                </a:solidFill>
              </a:rPr>
              <a:t>Please note that uploading images is only required if there are damages to the vehicle - </a:t>
            </a:r>
            <a:r>
              <a:rPr lang="en-US" sz="1700" dirty="0">
                <a:solidFill>
                  <a:schemeClr val="bg1"/>
                </a:solidFill>
              </a:rPr>
              <a:t>you do not need to submit pictures every time.</a:t>
            </a:r>
          </a:p>
        </p:txBody>
      </p:sp>
      <p:sp>
        <p:nvSpPr>
          <p:cNvPr id="6" name="TextBox 5">
            <a:extLst>
              <a:ext uri="{FF2B5EF4-FFF2-40B4-BE49-F238E27FC236}">
                <a16:creationId xmlns:a16="http://schemas.microsoft.com/office/drawing/2014/main" id="{4DFBF29A-AB42-6A6E-A85B-50799AFE5D6A}"/>
              </a:ext>
            </a:extLst>
          </p:cNvPr>
          <p:cNvSpPr txBox="1"/>
          <p:nvPr/>
        </p:nvSpPr>
        <p:spPr>
          <a:xfrm>
            <a:off x="7907384" y="4284617"/>
            <a:ext cx="2943496" cy="954107"/>
          </a:xfrm>
          <a:prstGeom prst="rect">
            <a:avLst/>
          </a:prstGeom>
          <a:noFill/>
          <a:ln w="19050">
            <a:solidFill>
              <a:schemeClr val="accent2"/>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1400" i="1" dirty="0">
                <a:solidFill>
                  <a:srgbClr val="002060"/>
                </a:solidFill>
              </a:rPr>
              <a:t>The comment box is a useful tool for letting the Transportation Team know about vehicle maintenance, issues with the form, etc.</a:t>
            </a:r>
          </a:p>
        </p:txBody>
      </p:sp>
    </p:spTree>
    <p:extLst>
      <p:ext uri="{BB962C8B-B14F-4D97-AF65-F5344CB8AC3E}">
        <p14:creationId xmlns:p14="http://schemas.microsoft.com/office/powerpoint/2010/main" val="3543012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E5B3038-B3F0-D1BA-2772-FE96817F2D51}"/>
              </a:ext>
            </a:extLst>
          </p:cNvPr>
          <p:cNvSpPr txBox="1">
            <a:spLocks/>
          </p:cNvSpPr>
          <p:nvPr/>
        </p:nvSpPr>
        <p:spPr>
          <a:xfrm>
            <a:off x="427262" y="1233456"/>
            <a:ext cx="1897926" cy="1661993"/>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1800" b="0" dirty="0">
                <a:solidFill>
                  <a:schemeClr val="bg1"/>
                </a:solidFill>
              </a:rPr>
              <a:t>Once you finish completing your vehicle report, you will be directed to this confirmation screen.  </a:t>
            </a:r>
          </a:p>
        </p:txBody>
      </p:sp>
      <p:pic>
        <p:nvPicPr>
          <p:cNvPr id="7" name="Picture 6" descr="A screenshot of a computer&#10;&#10;Description automatically generated with medium confidence">
            <a:extLst>
              <a:ext uri="{FF2B5EF4-FFF2-40B4-BE49-F238E27FC236}">
                <a16:creationId xmlns:a16="http://schemas.microsoft.com/office/drawing/2014/main" id="{FD359408-2D1F-CBBE-80D7-88DB84849CD1}"/>
              </a:ext>
            </a:extLst>
          </p:cNvPr>
          <p:cNvPicPr>
            <a:picLocks noChangeAspect="1"/>
          </p:cNvPicPr>
          <p:nvPr/>
        </p:nvPicPr>
        <p:blipFill>
          <a:blip r:embed="rId3"/>
          <a:stretch>
            <a:fillRect/>
          </a:stretch>
        </p:blipFill>
        <p:spPr>
          <a:xfrm>
            <a:off x="2481942" y="1126434"/>
            <a:ext cx="9573885" cy="4468671"/>
          </a:xfrm>
          <a:prstGeom prst="rect">
            <a:avLst/>
          </a:prstGeom>
        </p:spPr>
      </p:pic>
      <p:sp>
        <p:nvSpPr>
          <p:cNvPr id="10" name="Title 3">
            <a:extLst>
              <a:ext uri="{FF2B5EF4-FFF2-40B4-BE49-F238E27FC236}">
                <a16:creationId xmlns:a16="http://schemas.microsoft.com/office/drawing/2014/main" id="{EB513675-F541-241E-3DE9-0BB83FA318DB}"/>
              </a:ext>
            </a:extLst>
          </p:cNvPr>
          <p:cNvSpPr txBox="1">
            <a:spLocks/>
          </p:cNvSpPr>
          <p:nvPr/>
        </p:nvSpPr>
        <p:spPr>
          <a:xfrm>
            <a:off x="427262" y="3209298"/>
            <a:ext cx="1897926" cy="2215991"/>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1800" b="0" dirty="0">
                <a:solidFill>
                  <a:schemeClr val="bg1"/>
                </a:solidFill>
              </a:rPr>
              <a:t>After this step, you should drive to your site. As long as no damages occur on your trip, nothing more is required until you return to the garage.</a:t>
            </a:r>
          </a:p>
        </p:txBody>
      </p:sp>
      <p:sp>
        <p:nvSpPr>
          <p:cNvPr id="11" name="TextBox 10">
            <a:extLst>
              <a:ext uri="{FF2B5EF4-FFF2-40B4-BE49-F238E27FC236}">
                <a16:creationId xmlns:a16="http://schemas.microsoft.com/office/drawing/2014/main" id="{7D7C6AA4-353A-A173-1E8E-37A44A2C3631}"/>
              </a:ext>
            </a:extLst>
          </p:cNvPr>
          <p:cNvSpPr txBox="1"/>
          <p:nvPr/>
        </p:nvSpPr>
        <p:spPr>
          <a:xfrm>
            <a:off x="7776755" y="1602787"/>
            <a:ext cx="3056708" cy="923330"/>
          </a:xfrm>
          <a:prstGeom prst="rect">
            <a:avLst/>
          </a:prstGeom>
          <a:noFill/>
          <a:ln w="19050">
            <a:solidFill>
              <a:srgbClr val="FFC000"/>
            </a:solidFill>
          </a:ln>
        </p:spPr>
        <p:txBody>
          <a:bodyPr wrap="square" rtlCol="0">
            <a:spAutoFit/>
          </a:bodyPr>
          <a:lstStyle/>
          <a:p>
            <a:pPr algn="ctr"/>
            <a:r>
              <a:rPr lang="en-US" dirty="0">
                <a:solidFill>
                  <a:srgbClr val="002060"/>
                </a:solidFill>
              </a:rPr>
              <a:t>Once you return from your site, click</a:t>
            </a:r>
          </a:p>
          <a:p>
            <a:pPr algn="ctr"/>
            <a:r>
              <a:rPr lang="en-US" dirty="0"/>
              <a:t> </a:t>
            </a:r>
            <a:r>
              <a:rPr lang="en-US" b="1" dirty="0">
                <a:solidFill>
                  <a:schemeClr val="accent2"/>
                </a:solidFill>
              </a:rPr>
              <a:t>“Edit Vehicle Report”</a:t>
            </a:r>
          </a:p>
        </p:txBody>
      </p:sp>
    </p:spTree>
    <p:extLst>
      <p:ext uri="{BB962C8B-B14F-4D97-AF65-F5344CB8AC3E}">
        <p14:creationId xmlns:p14="http://schemas.microsoft.com/office/powerpoint/2010/main" val="2934151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42406-93A9-44DA-5C33-E5F9F5943A7E}"/>
              </a:ext>
            </a:extLst>
          </p:cNvPr>
          <p:cNvPicPr>
            <a:picLocks noChangeAspect="1"/>
          </p:cNvPicPr>
          <p:nvPr/>
        </p:nvPicPr>
        <p:blipFill>
          <a:blip r:embed="rId3"/>
          <a:srcRect/>
          <a:stretch/>
        </p:blipFill>
        <p:spPr>
          <a:xfrm>
            <a:off x="2505311" y="366963"/>
            <a:ext cx="9601181" cy="4728283"/>
          </a:xfrm>
          <a:prstGeom prst="rect">
            <a:avLst/>
          </a:prstGeom>
        </p:spPr>
      </p:pic>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331468" y="1245059"/>
            <a:ext cx="1897926" cy="2677656"/>
          </a:xfrm>
        </p:spPr>
        <p:txBody>
          <a:bodyPr/>
          <a:lstStyle/>
          <a:p>
            <a:pPr algn="l"/>
            <a:r>
              <a:rPr lang="en-US" sz="2100" b="0" dirty="0">
                <a:solidFill>
                  <a:schemeClr val="bg1"/>
                </a:solidFill>
              </a:rPr>
              <a:t>Upon returning, complete the following fields:</a:t>
            </a:r>
            <a:br>
              <a:rPr lang="en-US" sz="2100" b="0" dirty="0">
                <a:solidFill>
                  <a:schemeClr val="bg1"/>
                </a:solidFill>
              </a:rPr>
            </a:br>
            <a:r>
              <a:rPr lang="en-US" sz="2100" b="0" dirty="0">
                <a:solidFill>
                  <a:schemeClr val="bg1"/>
                </a:solidFill>
              </a:rPr>
              <a:t>- </a:t>
            </a:r>
            <a:r>
              <a:rPr lang="en-US" sz="1800" b="0" dirty="0">
                <a:solidFill>
                  <a:schemeClr val="accent2"/>
                </a:solidFill>
                <a:effectLst>
                  <a:outerShdw blurRad="38100" dist="38100" dir="2700000" algn="tl">
                    <a:srgbClr val="000000">
                      <a:alpha val="43137"/>
                    </a:srgbClr>
                  </a:outerShdw>
                </a:effectLst>
              </a:rPr>
              <a:t>Mileage end</a:t>
            </a:r>
            <a:br>
              <a:rPr lang="en-US" sz="1800" b="0" dirty="0">
                <a:solidFill>
                  <a:schemeClr val="bg1"/>
                </a:solidFill>
              </a:rPr>
            </a:br>
            <a:r>
              <a:rPr lang="en-US" sz="1800" b="0" dirty="0">
                <a:solidFill>
                  <a:schemeClr val="bg1"/>
                </a:solidFill>
              </a:rPr>
              <a:t>- </a:t>
            </a:r>
            <a:r>
              <a:rPr lang="en-US" sz="1800" b="0" dirty="0">
                <a:solidFill>
                  <a:schemeClr val="accent2"/>
                </a:solidFill>
                <a:effectLst>
                  <a:outerShdw blurRad="38100" dist="38100" dir="2700000" algn="tl">
                    <a:srgbClr val="000000">
                      <a:alpha val="43137"/>
                    </a:srgbClr>
                  </a:outerShdw>
                </a:effectLst>
              </a:rPr>
              <a:t>Percentage of</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accent2"/>
                </a:solidFill>
                <a:effectLst>
                  <a:outerShdw blurRad="38100" dist="38100" dir="2700000" algn="tl">
                    <a:srgbClr val="000000">
                      <a:alpha val="43137"/>
                    </a:srgbClr>
                  </a:outerShdw>
                </a:effectLst>
              </a:rPr>
              <a:t>   Fuel Remaining</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accent2"/>
                </a:solidFill>
                <a:effectLst>
                  <a:outerShdw blurRad="38100" dist="38100" dir="2700000" algn="tl">
                    <a:srgbClr val="000000">
                      <a:alpha val="43137"/>
                    </a:srgbClr>
                  </a:outerShdw>
                </a:effectLst>
              </a:rPr>
              <a:t>  (Departure)</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bg1"/>
                </a:solidFill>
              </a:rPr>
              <a:t>-</a:t>
            </a:r>
            <a:r>
              <a:rPr lang="en-US" sz="1800" b="0" dirty="0">
                <a:solidFill>
                  <a:schemeClr val="accent2"/>
                </a:solidFill>
                <a:effectLst>
                  <a:outerShdw blurRad="38100" dist="38100" dir="2700000" algn="tl">
                    <a:srgbClr val="000000">
                      <a:alpha val="43137"/>
                    </a:srgbClr>
                  </a:outerShdw>
                </a:effectLst>
              </a:rPr>
              <a:t> Parking Spot</a:t>
            </a:r>
            <a:br>
              <a:rPr lang="en-US" sz="1800" b="0" dirty="0">
                <a:solidFill>
                  <a:schemeClr val="accent2"/>
                </a:solidFill>
                <a:effectLst>
                  <a:outerShdw blurRad="38100" dist="38100" dir="2700000" algn="tl">
                    <a:srgbClr val="000000">
                      <a:alpha val="43137"/>
                    </a:srgbClr>
                  </a:outerShdw>
                </a:effectLst>
              </a:rPr>
            </a:br>
            <a:r>
              <a:rPr lang="en-US" sz="1800" b="0" dirty="0">
                <a:solidFill>
                  <a:schemeClr val="accent2"/>
                </a:solidFill>
                <a:effectLst>
                  <a:outerShdw blurRad="38100" dist="38100" dir="2700000" algn="tl">
                    <a:srgbClr val="000000">
                      <a:alpha val="43137"/>
                    </a:srgbClr>
                  </a:outerShdw>
                </a:effectLst>
              </a:rPr>
              <a:t>  (return)</a:t>
            </a:r>
            <a:endParaRPr lang="en-US" sz="2100" b="0" dirty="0">
              <a:solidFill>
                <a:schemeClr val="accent2"/>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223EA9B3-8399-B3B6-652E-8C37D767505D}"/>
              </a:ext>
            </a:extLst>
          </p:cNvPr>
          <p:cNvPicPr>
            <a:picLocks noChangeAspect="1"/>
          </p:cNvPicPr>
          <p:nvPr/>
        </p:nvPicPr>
        <p:blipFill>
          <a:blip r:embed="rId4"/>
          <a:srcRect/>
          <a:stretch/>
        </p:blipFill>
        <p:spPr>
          <a:xfrm>
            <a:off x="2505312" y="5058943"/>
            <a:ext cx="9601181" cy="1542589"/>
          </a:xfrm>
          <a:prstGeom prst="rect">
            <a:avLst/>
          </a:prstGeom>
        </p:spPr>
      </p:pic>
      <p:sp>
        <p:nvSpPr>
          <p:cNvPr id="7" name="Title 3">
            <a:extLst>
              <a:ext uri="{FF2B5EF4-FFF2-40B4-BE49-F238E27FC236}">
                <a16:creationId xmlns:a16="http://schemas.microsoft.com/office/drawing/2014/main" id="{2FD1D41F-CCE8-F0D2-68E5-CD31E13506B5}"/>
              </a:ext>
            </a:extLst>
          </p:cNvPr>
          <p:cNvSpPr txBox="1">
            <a:spLocks/>
          </p:cNvSpPr>
          <p:nvPr/>
        </p:nvSpPr>
        <p:spPr>
          <a:xfrm>
            <a:off x="331468" y="4504945"/>
            <a:ext cx="1897926" cy="1107996"/>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1800" b="0" dirty="0">
                <a:solidFill>
                  <a:schemeClr val="bg1"/>
                </a:solidFill>
              </a:rPr>
              <a:t>You can fill out the comment box as necessary, like the example shown here.</a:t>
            </a:r>
          </a:p>
        </p:txBody>
      </p:sp>
    </p:spTree>
    <p:extLst>
      <p:ext uri="{BB962C8B-B14F-4D97-AF65-F5344CB8AC3E}">
        <p14:creationId xmlns:p14="http://schemas.microsoft.com/office/powerpoint/2010/main" val="2141988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359408-2D1F-CBBE-80D7-88DB84849CD1}"/>
              </a:ext>
            </a:extLst>
          </p:cNvPr>
          <p:cNvPicPr>
            <a:picLocks noChangeAspect="1"/>
          </p:cNvPicPr>
          <p:nvPr/>
        </p:nvPicPr>
        <p:blipFill>
          <a:blip r:embed="rId3"/>
          <a:srcRect/>
          <a:stretch/>
        </p:blipFill>
        <p:spPr>
          <a:xfrm>
            <a:off x="2837596" y="1126434"/>
            <a:ext cx="8862576" cy="4468671"/>
          </a:xfrm>
          <a:prstGeom prst="rect">
            <a:avLst/>
          </a:prstGeom>
        </p:spPr>
      </p:pic>
      <p:sp>
        <p:nvSpPr>
          <p:cNvPr id="10" name="Title 3">
            <a:extLst>
              <a:ext uri="{FF2B5EF4-FFF2-40B4-BE49-F238E27FC236}">
                <a16:creationId xmlns:a16="http://schemas.microsoft.com/office/drawing/2014/main" id="{EB513675-F541-241E-3DE9-0BB83FA318DB}"/>
              </a:ext>
            </a:extLst>
          </p:cNvPr>
          <p:cNvSpPr txBox="1">
            <a:spLocks/>
          </p:cNvSpPr>
          <p:nvPr/>
        </p:nvSpPr>
        <p:spPr>
          <a:xfrm>
            <a:off x="369908" y="1737923"/>
            <a:ext cx="2124348" cy="3077766"/>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2000" b="0" dirty="0">
                <a:solidFill>
                  <a:schemeClr val="bg1"/>
                </a:solidFill>
              </a:rPr>
              <a:t>After completing the form, you will be redirected back to this confirmation page – now showing the form as “Completed”. This completed form will be reviewed by the Transportation Team.</a:t>
            </a:r>
          </a:p>
        </p:txBody>
      </p:sp>
    </p:spTree>
    <p:extLst>
      <p:ext uri="{BB962C8B-B14F-4D97-AF65-F5344CB8AC3E}">
        <p14:creationId xmlns:p14="http://schemas.microsoft.com/office/powerpoint/2010/main" val="115321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663055"/>
            <a:ext cx="9141397" cy="615553"/>
          </a:xfrm>
        </p:spPr>
        <p:txBody>
          <a:bodyPr/>
          <a:lstStyle/>
          <a:p>
            <a:r>
              <a:rPr lang="en-US" dirty="0">
                <a:solidFill>
                  <a:schemeClr val="bg1"/>
                </a:solidFill>
              </a:rPr>
              <a:t>Vehicle Photo Policy</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2196305" y="1441398"/>
            <a:ext cx="7799387" cy="1534757"/>
          </a:xfrm>
        </p:spPr>
        <p:txBody>
          <a:bodyPr vert="horz" wrap="square" lIns="0" tIns="0" rIns="0" bIns="0" rtlCol="0" anchor="t">
            <a:noAutofit/>
          </a:bodyPr>
          <a:lstStyle/>
          <a:p>
            <a:pPr algn="l"/>
            <a:r>
              <a:rPr lang="en-US" sz="2000" dirty="0">
                <a:solidFill>
                  <a:schemeClr val="bg1"/>
                </a:solidFill>
              </a:rPr>
              <a:t>In most cases, you will use the same vehicle for the entire term.</a:t>
            </a:r>
          </a:p>
          <a:p>
            <a:pPr algn="l"/>
            <a:endParaRPr lang="en-US" sz="2000" dirty="0">
              <a:solidFill>
                <a:schemeClr val="bg1"/>
              </a:solidFill>
            </a:endParaRPr>
          </a:p>
          <a:p>
            <a:pPr algn="l"/>
            <a:r>
              <a:rPr lang="en-US" sz="2000" dirty="0">
                <a:solidFill>
                  <a:schemeClr val="bg1"/>
                </a:solidFill>
              </a:rPr>
              <a:t>The first time you use the vehicle, you will do a FULL inspection prior to leaving the garage.</a:t>
            </a:r>
          </a:p>
          <a:p>
            <a:pPr lvl="1"/>
            <a:r>
              <a:rPr lang="en-US" dirty="0">
                <a:solidFill>
                  <a:srgbClr val="002060"/>
                </a:solidFill>
              </a:rPr>
              <a:t>-Note any damage. This includes scuffs, scraps, dents, </a:t>
            </a:r>
            <a:r>
              <a:rPr lang="en-US" dirty="0" err="1">
                <a:solidFill>
                  <a:srgbClr val="002060"/>
                </a:solidFill>
              </a:rPr>
              <a:t>etc</a:t>
            </a:r>
            <a:r>
              <a:rPr lang="en-US" dirty="0">
                <a:solidFill>
                  <a:srgbClr val="002060"/>
                </a:solidFill>
              </a:rPr>
              <a:t>….</a:t>
            </a:r>
          </a:p>
          <a:p>
            <a:pPr lvl="1"/>
            <a:r>
              <a:rPr lang="en-US" dirty="0">
                <a:solidFill>
                  <a:srgbClr val="002060"/>
                </a:solidFill>
              </a:rPr>
              <a:t>-Upload a photo(s) to the Vehicle Report Form.</a:t>
            </a:r>
          </a:p>
          <a:p>
            <a:pPr lvl="1"/>
            <a:r>
              <a:rPr lang="en-US" dirty="0">
                <a:solidFill>
                  <a:srgbClr val="002060"/>
                </a:solidFill>
              </a:rPr>
              <a:t>-Remember these issues, from here on you will only report any NEW damage.</a:t>
            </a:r>
          </a:p>
          <a:p>
            <a:pPr algn="l"/>
            <a:r>
              <a:rPr lang="en-US" sz="2000" dirty="0">
                <a:solidFill>
                  <a:schemeClr val="bg1"/>
                </a:solidFill>
              </a:rPr>
              <a:t>Each time you use the vehicle you will do a full inspection before you leave the garage. Upload a photo(s) of any NEW damage.</a:t>
            </a:r>
          </a:p>
          <a:p>
            <a:pPr algn="l"/>
            <a:endParaRPr lang="en-US" sz="2000" dirty="0">
              <a:solidFill>
                <a:schemeClr val="bg1"/>
              </a:solidFill>
            </a:endParaRPr>
          </a:p>
          <a:p>
            <a:pPr algn="l"/>
            <a:r>
              <a:rPr lang="en-US" sz="2000" dirty="0">
                <a:solidFill>
                  <a:schemeClr val="bg1"/>
                </a:solidFill>
              </a:rPr>
              <a:t>Each time before you leave the site, do another inspection. There have been times a vehicle has been hit at site, and we need to be aware of this. Upload a photo(s) of any damage caused at site.</a:t>
            </a:r>
          </a:p>
          <a:p>
            <a:pPr algn="l"/>
            <a:endParaRPr lang="en-US" sz="2000" dirty="0">
              <a:solidFill>
                <a:schemeClr val="bg1"/>
              </a:solidFill>
            </a:endParaRPr>
          </a:p>
          <a:p>
            <a:pPr algn="l"/>
            <a:r>
              <a:rPr lang="en-US" sz="2000" dirty="0">
                <a:solidFill>
                  <a:srgbClr val="002060"/>
                </a:solidFill>
              </a:rPr>
              <a:t>Email </a:t>
            </a:r>
            <a:r>
              <a:rPr lang="en-US" sz="2000" dirty="0">
                <a:solidFill>
                  <a:srgbClr val="002060"/>
                </a:solidFill>
                <a:hlinkClick r:id="rId2">
                  <a:extLst>
                    <a:ext uri="{A12FA001-AC4F-418D-AE19-62706E023703}">
                      <ahyp:hlinkClr xmlns:ahyp="http://schemas.microsoft.com/office/drawing/2018/hyperlinkcolor" val="tx"/>
                    </a:ext>
                  </a:extLst>
                </a:hlinkClick>
              </a:rPr>
              <a:t>psych.transportation@umich.edu</a:t>
            </a:r>
            <a:r>
              <a:rPr lang="en-US" sz="2000" dirty="0">
                <a:solidFill>
                  <a:srgbClr val="002060"/>
                </a:solidFill>
              </a:rPr>
              <a:t> if you have any questions.</a:t>
            </a:r>
          </a:p>
          <a:p>
            <a:pPr marL="704088" lvl="2" indent="0">
              <a:buNone/>
            </a:pPr>
            <a:endParaRPr lang="en-US" sz="2000" dirty="0"/>
          </a:p>
          <a:p>
            <a:pPr lvl="2"/>
            <a:endParaRPr lang="en-US" sz="2000" dirty="0"/>
          </a:p>
          <a:p>
            <a:endParaRPr lang="en-US" dirty="0"/>
          </a:p>
        </p:txBody>
      </p:sp>
    </p:spTree>
    <p:extLst>
      <p:ext uri="{BB962C8B-B14F-4D97-AF65-F5344CB8AC3E}">
        <p14:creationId xmlns:p14="http://schemas.microsoft.com/office/powerpoint/2010/main" val="363457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663055"/>
            <a:ext cx="9141397" cy="615553"/>
          </a:xfrm>
        </p:spPr>
        <p:txBody>
          <a:bodyPr/>
          <a:lstStyle/>
          <a:p>
            <a:r>
              <a:rPr lang="en-US" dirty="0">
                <a:solidFill>
                  <a:schemeClr val="bg1"/>
                </a:solidFill>
              </a:rPr>
              <a:t>Monitoring Vehicles</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2196305" y="1441398"/>
            <a:ext cx="7799387" cy="1534757"/>
          </a:xfrm>
        </p:spPr>
        <p:txBody>
          <a:bodyPr vert="horz" wrap="square" lIns="0" tIns="0" rIns="0" bIns="0" rtlCol="0" anchor="t">
            <a:noAutofit/>
          </a:bodyPr>
          <a:lstStyle/>
          <a:p>
            <a:pPr algn="l"/>
            <a:r>
              <a:rPr lang="en-US" sz="2000" dirty="0">
                <a:solidFill>
                  <a:srgbClr val="002060"/>
                </a:solidFill>
              </a:rPr>
              <a:t>Mileage and vehicle condition are monitored daily by the office.</a:t>
            </a:r>
          </a:p>
          <a:p>
            <a:pPr algn="l"/>
            <a:endParaRPr lang="en-US" sz="2000" dirty="0">
              <a:solidFill>
                <a:srgbClr val="002060"/>
              </a:solidFill>
            </a:endParaRPr>
          </a:p>
          <a:p>
            <a:pPr algn="l"/>
            <a:r>
              <a:rPr lang="en-US" sz="2000" dirty="0">
                <a:solidFill>
                  <a:srgbClr val="002060"/>
                </a:solidFill>
              </a:rPr>
              <a:t>Any discrepancy in mileage or un-reported damage to the vehicle will be reported to both your GSI and faculty instructor and could result in the loss of driving privileges.</a:t>
            </a:r>
          </a:p>
          <a:p>
            <a:pPr marL="704088" lvl="2" indent="0">
              <a:buNone/>
            </a:pPr>
            <a:endParaRPr lang="en-US" sz="2000" dirty="0"/>
          </a:p>
          <a:p>
            <a:pPr lvl="2"/>
            <a:endParaRPr lang="en-US" sz="2000" dirty="0"/>
          </a:p>
          <a:p>
            <a:endParaRPr lang="en-US" dirty="0"/>
          </a:p>
        </p:txBody>
      </p:sp>
      <p:sp>
        <p:nvSpPr>
          <p:cNvPr id="2" name="Title 3">
            <a:extLst>
              <a:ext uri="{FF2B5EF4-FFF2-40B4-BE49-F238E27FC236}">
                <a16:creationId xmlns:a16="http://schemas.microsoft.com/office/drawing/2014/main" id="{06A45293-5044-84C2-E26C-707282189B27}"/>
              </a:ext>
            </a:extLst>
          </p:cNvPr>
          <p:cNvSpPr txBox="1">
            <a:spLocks/>
          </p:cNvSpPr>
          <p:nvPr/>
        </p:nvSpPr>
        <p:spPr>
          <a:xfrm>
            <a:off x="1525299" y="3429000"/>
            <a:ext cx="9141397" cy="615553"/>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solidFill>
                  <a:schemeClr val="bg1"/>
                </a:solidFill>
              </a:rPr>
              <a:t>Damage to Vehicles</a:t>
            </a:r>
          </a:p>
        </p:txBody>
      </p:sp>
      <p:sp>
        <p:nvSpPr>
          <p:cNvPr id="5" name="Text Placeholder 2">
            <a:extLst>
              <a:ext uri="{FF2B5EF4-FFF2-40B4-BE49-F238E27FC236}">
                <a16:creationId xmlns:a16="http://schemas.microsoft.com/office/drawing/2014/main" id="{203A5FE3-30E2-CC77-CDC9-ABF18EDEB249}"/>
              </a:ext>
            </a:extLst>
          </p:cNvPr>
          <p:cNvSpPr txBox="1">
            <a:spLocks/>
          </p:cNvSpPr>
          <p:nvPr/>
        </p:nvSpPr>
        <p:spPr>
          <a:xfrm>
            <a:off x="2196305" y="4359168"/>
            <a:ext cx="7799387" cy="1534757"/>
          </a:xfrm>
          <a:prstGeom prst="rect">
            <a:avLst/>
          </a:prstGeom>
          <a:noFill/>
        </p:spPr>
        <p:txBody>
          <a:bodyPr vert="horz" wrap="square" lIns="0" tIns="0" rIns="0" bIns="0" rtlCol="0" anchor="t">
            <a:noAutofit/>
          </a:bodyPr>
          <a:lstStyle>
            <a:lvl1pPr marL="0" indent="0" algn="ctr" defTabSz="914400" rtl="0" eaLnBrk="1" latinLnBrk="0" hangingPunct="1">
              <a:lnSpc>
                <a:spcPct val="100000"/>
              </a:lnSpc>
              <a:spcBef>
                <a:spcPts val="0"/>
              </a:spcBef>
              <a:spcAft>
                <a:spcPts val="0"/>
              </a:spcAft>
              <a:buClr>
                <a:schemeClr val="accent1"/>
              </a:buClr>
              <a:buFont typeface="Arial" panose="020B0604020202020204" pitchFamily="34" charset="0"/>
              <a:buNone/>
              <a:defRPr lang="en-US" sz="1800" kern="1200" dirty="0">
                <a:solidFill>
                  <a:schemeClr val="tx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algn="l"/>
            <a:r>
              <a:rPr lang="en-US" sz="2000" dirty="0">
                <a:solidFill>
                  <a:srgbClr val="002060"/>
                </a:solidFill>
              </a:rPr>
              <a:t>Any damage to vehicles must be reported to the SAA Office. </a:t>
            </a:r>
          </a:p>
          <a:p>
            <a:pPr algn="l"/>
            <a:endParaRPr lang="en-US" sz="2000" dirty="0">
              <a:solidFill>
                <a:srgbClr val="002060"/>
              </a:solidFill>
            </a:endParaRPr>
          </a:p>
          <a:p>
            <a:pPr algn="l"/>
            <a:r>
              <a:rPr lang="en-US" sz="2000" dirty="0">
                <a:solidFill>
                  <a:srgbClr val="002060"/>
                </a:solidFill>
              </a:rPr>
              <a:t>Upload pictures of damage to the Vehicle Report Form.</a:t>
            </a:r>
          </a:p>
          <a:p>
            <a:pPr algn="l"/>
            <a:endParaRPr lang="en-US" sz="2000" dirty="0">
              <a:solidFill>
                <a:srgbClr val="002060"/>
              </a:solidFill>
            </a:endParaRPr>
          </a:p>
          <a:p>
            <a:pPr algn="l"/>
            <a:r>
              <a:rPr lang="en-US" sz="2000" dirty="0">
                <a:solidFill>
                  <a:srgbClr val="002060"/>
                </a:solidFill>
              </a:rPr>
              <a:t>If you cause damage, you will fill out an accident report with the Transportation Coordinator. This is so we have a record of the incident.</a:t>
            </a:r>
          </a:p>
          <a:p>
            <a:pPr marL="704088" lvl="2" indent="0">
              <a:buFont typeface="Wingdings 2" pitchFamily="18" charset="2"/>
              <a:buNone/>
            </a:pPr>
            <a:endParaRPr lang="en-US" sz="2000" dirty="0">
              <a:solidFill>
                <a:srgbClr val="002060"/>
              </a:solidFill>
            </a:endParaRPr>
          </a:p>
          <a:p>
            <a:pPr lvl="2"/>
            <a:endParaRPr lang="en-US" sz="2000"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100056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2" name="Rectangle 11">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448F543-41A0-9528-4DDC-6C90794BE1D5}"/>
              </a:ext>
            </a:extLst>
          </p:cNvPr>
          <p:cNvSpPr>
            <a:spLocks noGrp="1"/>
          </p:cNvSpPr>
          <p:nvPr>
            <p:ph type="title"/>
          </p:nvPr>
        </p:nvSpPr>
        <p:spPr>
          <a:xfrm>
            <a:off x="494260" y="1683144"/>
            <a:ext cx="2774922" cy="3491712"/>
          </a:xfrm>
        </p:spPr>
        <p:txBody>
          <a:bodyPr vert="horz" lIns="91440" tIns="45720" rIns="91440" bIns="45720" rtlCol="0" anchor="ctr">
            <a:normAutofit/>
          </a:bodyPr>
          <a:lstStyle/>
          <a:p>
            <a:pPr algn="l" defTabSz="914400">
              <a:lnSpc>
                <a:spcPct val="90000"/>
              </a:lnSpc>
            </a:pPr>
            <a:r>
              <a:rPr lang="en-US" sz="3600" spc="-60" dirty="0">
                <a:solidFill>
                  <a:srgbClr val="FFFFFF"/>
                </a:solidFill>
                <a:ea typeface="+mj-ea"/>
                <a:cs typeface="+mj-cs"/>
              </a:rPr>
              <a:t>Next steps:</a:t>
            </a:r>
          </a:p>
        </p:txBody>
      </p:sp>
      <p:sp>
        <p:nvSpPr>
          <p:cNvPr id="3" name="Text Placeholder 2">
            <a:extLst>
              <a:ext uri="{FF2B5EF4-FFF2-40B4-BE49-F238E27FC236}">
                <a16:creationId xmlns:a16="http://schemas.microsoft.com/office/drawing/2014/main" id="{FB2BE6E1-4CC2-53E2-AE7B-4001C73ABA27}"/>
              </a:ext>
            </a:extLst>
          </p:cNvPr>
          <p:cNvSpPr>
            <a:spLocks noGrp="1"/>
          </p:cNvSpPr>
          <p:nvPr>
            <p:ph type="body" sz="quarter" idx="12"/>
          </p:nvPr>
        </p:nvSpPr>
        <p:spPr>
          <a:xfrm>
            <a:off x="4361606" y="1683143"/>
            <a:ext cx="6627377" cy="3491713"/>
          </a:xfrm>
        </p:spPr>
        <p:txBody>
          <a:bodyPr vert="horz" lIns="91440" tIns="45720" rIns="91440" bIns="45720" rtlCol="0" anchor="ctr">
            <a:normAutofit/>
          </a:bodyPr>
          <a:lstStyle/>
          <a:p>
            <a:pPr algn="l">
              <a:lnSpc>
                <a:spcPct val="90000"/>
              </a:lnSpc>
            </a:pPr>
            <a:r>
              <a:rPr lang="en-US" sz="2000" dirty="0">
                <a:solidFill>
                  <a:srgbClr val="002060"/>
                </a:solidFill>
              </a:rPr>
              <a:t>View the Transportation Orientation Video and Complete the Confirmation.</a:t>
            </a:r>
            <a:endParaRPr lang="en-US" sz="2000" u="sng" dirty="0">
              <a:solidFill>
                <a:schemeClr val="accent1"/>
              </a:solidFill>
            </a:endParaRPr>
          </a:p>
        </p:txBody>
      </p:sp>
      <p:sp>
        <p:nvSpPr>
          <p:cNvPr id="16" name="Freeform: Shape 15">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9058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663055"/>
            <a:ext cx="9141397" cy="615553"/>
          </a:xfrm>
        </p:spPr>
        <p:txBody>
          <a:bodyPr/>
          <a:lstStyle/>
          <a:p>
            <a:r>
              <a:rPr lang="en-US" dirty="0">
                <a:solidFill>
                  <a:schemeClr val="bg1"/>
                </a:solidFill>
              </a:rPr>
              <a:t>Contact Info</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2196305" y="1693946"/>
            <a:ext cx="7799387" cy="1534757"/>
          </a:xfrm>
        </p:spPr>
        <p:txBody>
          <a:bodyPr vert="horz" wrap="square" lIns="0" tIns="0" rIns="0" bIns="0" rtlCol="0" anchor="t">
            <a:noAutofit/>
          </a:bodyPr>
          <a:lstStyle/>
          <a:p>
            <a:pPr>
              <a:buClr>
                <a:schemeClr val="bg1"/>
              </a:buClr>
            </a:pPr>
            <a:r>
              <a:rPr lang="en-US" sz="2400" b="1" dirty="0">
                <a:solidFill>
                  <a:srgbClr val="002060"/>
                </a:solidFill>
              </a:rPr>
              <a:t>Psychology Student Affairs Office</a:t>
            </a:r>
            <a:r>
              <a:rPr lang="en-US" sz="2400" dirty="0">
                <a:solidFill>
                  <a:srgbClr val="002060"/>
                </a:solidFill>
              </a:rPr>
              <a:t>                 </a:t>
            </a:r>
          </a:p>
          <a:p>
            <a:pPr>
              <a:buClr>
                <a:schemeClr val="bg1"/>
              </a:buClr>
            </a:pPr>
            <a:r>
              <a:rPr lang="en-US" sz="2400" dirty="0">
                <a:solidFill>
                  <a:schemeClr val="bg1"/>
                </a:solidFill>
              </a:rPr>
              <a:t>1343 East Hall</a:t>
            </a:r>
          </a:p>
          <a:p>
            <a:pPr>
              <a:buClr>
                <a:schemeClr val="bg1"/>
              </a:buClr>
            </a:pPr>
            <a:r>
              <a:rPr lang="en-US" sz="2400" dirty="0">
                <a:solidFill>
                  <a:schemeClr val="bg1"/>
                </a:solidFill>
              </a:rPr>
              <a:t>Open: Monday-Friday, 8am-4:30pm</a:t>
            </a:r>
          </a:p>
          <a:p>
            <a:pPr>
              <a:buClr>
                <a:schemeClr val="bg1"/>
              </a:buClr>
            </a:pPr>
            <a:r>
              <a:rPr lang="en-US" sz="2400" dirty="0">
                <a:solidFill>
                  <a:schemeClr val="bg1"/>
                </a:solidFill>
              </a:rPr>
              <a:t>Phone: 734-764-2580</a:t>
            </a:r>
          </a:p>
          <a:p>
            <a:pPr>
              <a:buClr>
                <a:schemeClr val="bg1"/>
              </a:buClr>
            </a:pPr>
            <a:r>
              <a:rPr lang="en-US" sz="2400" dirty="0">
                <a:solidFill>
                  <a:schemeClr val="bg1"/>
                </a:solidFill>
              </a:rPr>
              <a:t>Email: psych.transportation@umich.edu</a:t>
            </a:r>
          </a:p>
          <a:p>
            <a:pPr algn="l">
              <a:buClr>
                <a:schemeClr val="bg1"/>
              </a:buClr>
            </a:pPr>
            <a:endParaRPr lang="en-US" sz="2000" dirty="0">
              <a:solidFill>
                <a:schemeClr val="bg1"/>
              </a:solidFill>
            </a:endParaRPr>
          </a:p>
          <a:p>
            <a:pPr algn="l">
              <a:buClr>
                <a:schemeClr val="bg1"/>
              </a:buClr>
            </a:pPr>
            <a:endParaRPr lang="en-US" sz="2000" dirty="0">
              <a:solidFill>
                <a:schemeClr val="bg1"/>
              </a:solidFill>
            </a:endParaRPr>
          </a:p>
          <a:p>
            <a:pPr algn="l">
              <a:buClr>
                <a:schemeClr val="bg1"/>
              </a:buClr>
            </a:pPr>
            <a:endParaRPr lang="en-US" sz="2200" dirty="0">
              <a:solidFill>
                <a:schemeClr val="bg1"/>
              </a:solidFill>
            </a:endParaRPr>
          </a:p>
          <a:p>
            <a:pPr>
              <a:buClr>
                <a:schemeClr val="bg1"/>
              </a:buClr>
            </a:pPr>
            <a:r>
              <a:rPr lang="en-US" sz="2200" dirty="0">
                <a:solidFill>
                  <a:schemeClr val="accent2"/>
                </a:solidFill>
                <a:effectLst>
                  <a:outerShdw blurRad="38100" dist="38100" dir="2700000" algn="tl">
                    <a:srgbClr val="000000">
                      <a:alpha val="43137"/>
                    </a:srgbClr>
                  </a:outerShdw>
                </a:effectLst>
              </a:rPr>
              <a:t>EMERGENCY AFTER BUSINESS HOURS: </a:t>
            </a:r>
          </a:p>
          <a:p>
            <a:pPr>
              <a:buClr>
                <a:schemeClr val="bg1"/>
              </a:buClr>
            </a:pPr>
            <a:r>
              <a:rPr lang="en-US" sz="2200" dirty="0">
                <a:solidFill>
                  <a:schemeClr val="bg1"/>
                </a:solidFill>
              </a:rPr>
              <a:t>Call Transportation Services at: (734) 764-2490</a:t>
            </a:r>
          </a:p>
          <a:p>
            <a:pPr>
              <a:buClr>
                <a:schemeClr val="bg1"/>
              </a:buClr>
            </a:pPr>
            <a:r>
              <a:rPr lang="en-US" sz="2200" dirty="0">
                <a:solidFill>
                  <a:schemeClr val="bg1"/>
                </a:solidFill>
              </a:rPr>
              <a:t>Refueling: 1213 Kipke Dr, Ann Arbor, MI 48104</a:t>
            </a:r>
          </a:p>
          <a:p>
            <a:endParaRPr lang="en-US" dirty="0"/>
          </a:p>
        </p:txBody>
      </p:sp>
    </p:spTree>
    <p:extLst>
      <p:ext uri="{BB962C8B-B14F-4D97-AF65-F5344CB8AC3E}">
        <p14:creationId xmlns:p14="http://schemas.microsoft.com/office/powerpoint/2010/main" val="3267570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409363" y="3898065"/>
            <a:ext cx="2863819" cy="1938992"/>
          </a:xfrm>
        </p:spPr>
        <p:txBody>
          <a:bodyPr/>
          <a:lstStyle/>
          <a:p>
            <a:pPr algn="l"/>
            <a:r>
              <a:rPr lang="en-US" sz="1800" b="0" dirty="0">
                <a:solidFill>
                  <a:schemeClr val="bg1"/>
                </a:solidFill>
              </a:rPr>
              <a:t>After logging into your Single Sign On (SSO) </a:t>
            </a:r>
            <a:r>
              <a:rPr lang="en-US" sz="1800" b="0" dirty="0" err="1">
                <a:solidFill>
                  <a:schemeClr val="bg1"/>
                </a:solidFill>
              </a:rPr>
              <a:t>Umich</a:t>
            </a:r>
            <a:r>
              <a:rPr lang="en-US" sz="1800" b="0" dirty="0">
                <a:solidFill>
                  <a:schemeClr val="bg1"/>
                </a:solidFill>
              </a:rPr>
              <a:t> Account, you will be brought to this dashboard, where you can see the </a:t>
            </a:r>
            <a:r>
              <a:rPr lang="en-US" sz="1800" b="0" dirty="0">
                <a:solidFill>
                  <a:schemeClr val="accent2"/>
                </a:solidFill>
                <a:effectLst>
                  <a:outerShdw blurRad="38100" dist="38100" dir="2700000" algn="tl">
                    <a:srgbClr val="000000">
                      <a:alpha val="43137"/>
                    </a:srgbClr>
                  </a:outerShdw>
                </a:effectLst>
              </a:rPr>
              <a:t>“Reserve Car” </a:t>
            </a:r>
            <a:r>
              <a:rPr lang="en-US" sz="1800" b="0" dirty="0">
                <a:solidFill>
                  <a:schemeClr val="bg1"/>
                </a:solidFill>
              </a:rPr>
              <a:t>button, any previous reservations, and your </a:t>
            </a:r>
            <a:r>
              <a:rPr lang="en-US" sz="1800" b="0" dirty="0">
                <a:solidFill>
                  <a:srgbClr val="FFC000"/>
                </a:solidFill>
                <a:effectLst>
                  <a:outerShdw blurRad="38100" dist="38100" dir="2700000" algn="tl">
                    <a:srgbClr val="000000">
                      <a:alpha val="43137"/>
                    </a:srgbClr>
                  </a:outerShdw>
                </a:effectLst>
              </a:rPr>
              <a:t>Reservation Checklist</a:t>
            </a:r>
            <a:r>
              <a:rPr lang="en-US" sz="1800" b="0" dirty="0">
                <a:solidFill>
                  <a:schemeClr val="bg1"/>
                </a:solidFill>
              </a:rPr>
              <a:t>.</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6" name="Picture 5" descr="A screenshot of a computer&#10;&#10;Description automatically generated with medium confidence">
            <a:extLst>
              <a:ext uri="{FF2B5EF4-FFF2-40B4-BE49-F238E27FC236}">
                <a16:creationId xmlns:a16="http://schemas.microsoft.com/office/drawing/2014/main" id="{22BBC276-D925-1016-1AC1-75F4A8C71579}"/>
              </a:ext>
            </a:extLst>
          </p:cNvPr>
          <p:cNvPicPr>
            <a:picLocks noChangeAspect="1"/>
          </p:cNvPicPr>
          <p:nvPr/>
        </p:nvPicPr>
        <p:blipFill>
          <a:blip r:embed="rId3"/>
          <a:stretch>
            <a:fillRect/>
          </a:stretch>
        </p:blipFill>
        <p:spPr>
          <a:xfrm>
            <a:off x="348403" y="246228"/>
            <a:ext cx="8839200" cy="3242200"/>
          </a:xfrm>
          <a:prstGeom prst="rect">
            <a:avLst/>
          </a:prstGeom>
        </p:spPr>
      </p:pic>
      <p:pic>
        <p:nvPicPr>
          <p:cNvPr id="9" name="Picture 8" descr="A screenshot of a contact us&#10;&#10;Description automatically generated with low confidence">
            <a:extLst>
              <a:ext uri="{FF2B5EF4-FFF2-40B4-BE49-F238E27FC236}">
                <a16:creationId xmlns:a16="http://schemas.microsoft.com/office/drawing/2014/main" id="{19D925F2-375E-EA35-6934-C9615FCAAB76}"/>
              </a:ext>
            </a:extLst>
          </p:cNvPr>
          <p:cNvPicPr>
            <a:picLocks noChangeAspect="1"/>
          </p:cNvPicPr>
          <p:nvPr/>
        </p:nvPicPr>
        <p:blipFill>
          <a:blip r:embed="rId4"/>
          <a:stretch>
            <a:fillRect/>
          </a:stretch>
        </p:blipFill>
        <p:spPr>
          <a:xfrm>
            <a:off x="8497861" y="3141959"/>
            <a:ext cx="3284776" cy="345120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cxnSp>
        <p:nvCxnSpPr>
          <p:cNvPr id="11" name="Connector: Curved 10">
            <a:extLst>
              <a:ext uri="{FF2B5EF4-FFF2-40B4-BE49-F238E27FC236}">
                <a16:creationId xmlns:a16="http://schemas.microsoft.com/office/drawing/2014/main" id="{EAE04D39-8659-BB50-0809-14C58DCC3A61}"/>
              </a:ext>
            </a:extLst>
          </p:cNvPr>
          <p:cNvCxnSpPr>
            <a:cxnSpLocks/>
          </p:cNvCxnSpPr>
          <p:nvPr/>
        </p:nvCxnSpPr>
        <p:spPr>
          <a:xfrm>
            <a:off x="8958930" y="1807955"/>
            <a:ext cx="952646" cy="1274631"/>
          </a:xfrm>
          <a:prstGeom prst="curvedConnector2">
            <a:avLst/>
          </a:prstGeom>
          <a:ln w="76200">
            <a:solidFill>
              <a:srgbClr val="FF0000"/>
            </a:solidFill>
            <a:tailEnd type="stealth" w="lg" len="med"/>
          </a:ln>
        </p:spPr>
        <p:style>
          <a:lnRef idx="1">
            <a:schemeClr val="accent6"/>
          </a:lnRef>
          <a:fillRef idx="0">
            <a:schemeClr val="accent6"/>
          </a:fillRef>
          <a:effectRef idx="0">
            <a:schemeClr val="accent6"/>
          </a:effectRef>
          <a:fontRef idx="minor">
            <a:schemeClr val="tx1"/>
          </a:fontRef>
        </p:style>
      </p:cxnSp>
      <p:sp>
        <p:nvSpPr>
          <p:cNvPr id="15" name="Title 3">
            <a:extLst>
              <a:ext uri="{FF2B5EF4-FFF2-40B4-BE49-F238E27FC236}">
                <a16:creationId xmlns:a16="http://schemas.microsoft.com/office/drawing/2014/main" id="{7262D7E8-43A7-52DB-93D3-CE76B91EBA9A}"/>
              </a:ext>
            </a:extLst>
          </p:cNvPr>
          <p:cNvSpPr txBox="1">
            <a:spLocks/>
          </p:cNvSpPr>
          <p:nvPr/>
        </p:nvSpPr>
        <p:spPr>
          <a:xfrm>
            <a:off x="3979956" y="3805441"/>
            <a:ext cx="4232088" cy="1354217"/>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r>
              <a:rPr lang="en-US" sz="2200" b="0" dirty="0">
                <a:solidFill>
                  <a:srgbClr val="002060"/>
                </a:solidFill>
              </a:rPr>
              <a:t>Once</a:t>
            </a:r>
            <a:r>
              <a:rPr lang="en-US" sz="2200" b="0" dirty="0">
                <a:solidFill>
                  <a:srgbClr val="3B2E58"/>
                </a:solidFill>
              </a:rPr>
              <a:t> </a:t>
            </a:r>
            <a:r>
              <a:rPr lang="en-US" sz="2200" b="0" dirty="0">
                <a:solidFill>
                  <a:srgbClr val="002060"/>
                </a:solidFill>
              </a:rPr>
              <a:t>this</a:t>
            </a:r>
            <a:r>
              <a:rPr lang="en-US" sz="2200" b="0" dirty="0">
                <a:solidFill>
                  <a:srgbClr val="3B2E58"/>
                </a:solidFill>
              </a:rPr>
              <a:t> </a:t>
            </a:r>
            <a:r>
              <a:rPr lang="en-US" sz="2200" dirty="0">
                <a:solidFill>
                  <a:schemeClr val="accent2"/>
                </a:solidFill>
              </a:rPr>
              <a:t>Checklist</a:t>
            </a:r>
            <a:r>
              <a:rPr lang="en-US" sz="2200" b="0" dirty="0"/>
              <a:t> </a:t>
            </a:r>
            <a:r>
              <a:rPr lang="en-US" sz="2200" b="0" dirty="0">
                <a:solidFill>
                  <a:srgbClr val="002060"/>
                </a:solidFill>
              </a:rPr>
              <a:t>is completed, you will be able to move forward with reserving a car. You can refer to this page to check your status</a:t>
            </a:r>
            <a:r>
              <a:rPr lang="en-US" sz="2200" b="0" dirty="0">
                <a:solidFill>
                  <a:srgbClr val="3B2E58"/>
                </a:solidFill>
              </a:rPr>
              <a:t>.</a:t>
            </a:r>
          </a:p>
        </p:txBody>
      </p:sp>
    </p:spTree>
    <p:extLst>
      <p:ext uri="{BB962C8B-B14F-4D97-AF65-F5344CB8AC3E}">
        <p14:creationId xmlns:p14="http://schemas.microsoft.com/office/powerpoint/2010/main" val="3784168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372025" y="830401"/>
            <a:ext cx="2919815" cy="2154436"/>
          </a:xfrm>
        </p:spPr>
        <p:txBody>
          <a:bodyPr/>
          <a:lstStyle/>
          <a:p>
            <a:pPr algn="l"/>
            <a:r>
              <a:rPr lang="en-US" sz="2000" b="0" dirty="0">
                <a:solidFill>
                  <a:schemeClr val="bg1"/>
                </a:solidFill>
              </a:rPr>
              <a:t>After clicking “Reserve Car”, you will be directed to this page. Here you will need to complete all required fields and then select an available car to complete the reservation. </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8" name="Picture 7" descr="A screenshot of a computer&#10;&#10;Description automatically generated with medium confidence">
            <a:extLst>
              <a:ext uri="{FF2B5EF4-FFF2-40B4-BE49-F238E27FC236}">
                <a16:creationId xmlns:a16="http://schemas.microsoft.com/office/drawing/2014/main" id="{E5E2AC6D-352E-C063-1F22-D934D6AE6317}"/>
              </a:ext>
            </a:extLst>
          </p:cNvPr>
          <p:cNvPicPr>
            <a:picLocks noChangeAspect="1"/>
          </p:cNvPicPr>
          <p:nvPr/>
        </p:nvPicPr>
        <p:blipFill>
          <a:blip r:embed="rId3"/>
          <a:stretch>
            <a:fillRect/>
          </a:stretch>
        </p:blipFill>
        <p:spPr>
          <a:xfrm>
            <a:off x="3474496" y="1247774"/>
            <a:ext cx="8603203" cy="4224327"/>
          </a:xfrm>
          <a:prstGeom prst="rect">
            <a:avLst/>
          </a:prstGeom>
        </p:spPr>
      </p:pic>
      <p:sp>
        <p:nvSpPr>
          <p:cNvPr id="10" name="Title 3">
            <a:extLst>
              <a:ext uri="{FF2B5EF4-FFF2-40B4-BE49-F238E27FC236}">
                <a16:creationId xmlns:a16="http://schemas.microsoft.com/office/drawing/2014/main" id="{91AB0A18-D776-A12B-600F-E87EB22DED81}"/>
              </a:ext>
            </a:extLst>
          </p:cNvPr>
          <p:cNvSpPr txBox="1">
            <a:spLocks/>
          </p:cNvSpPr>
          <p:nvPr/>
        </p:nvSpPr>
        <p:spPr>
          <a:xfrm>
            <a:off x="372025" y="3703692"/>
            <a:ext cx="2666449" cy="2462213"/>
          </a:xfrm>
          <a:prstGeom prst="rect">
            <a:avLst/>
          </a:prstGeom>
          <a:noFill/>
        </p:spPr>
        <p:txBody>
          <a:bodyPr vert="horz" wrap="square" lIns="0" tIns="0" rIns="0" bIns="0" rtlCol="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algn="l"/>
            <a:r>
              <a:rPr lang="en-US" sz="1600" b="0" dirty="0">
                <a:solidFill>
                  <a:schemeClr val="bg1"/>
                </a:solidFill>
              </a:rPr>
              <a:t>In this example, you can see that:</a:t>
            </a:r>
          </a:p>
          <a:p>
            <a:pPr marL="285750" indent="-285750" algn="l">
              <a:buFont typeface="Arial" panose="020B0604020202020204" pitchFamily="34" charset="0"/>
              <a:buChar char="•"/>
            </a:pPr>
            <a:r>
              <a:rPr lang="en-US" sz="1600" b="0" dirty="0">
                <a:solidFill>
                  <a:schemeClr val="bg1"/>
                </a:solidFill>
              </a:rPr>
              <a:t>The student is going to </a:t>
            </a:r>
            <a:r>
              <a:rPr lang="en-US" sz="1600" b="0" dirty="0">
                <a:solidFill>
                  <a:schemeClr val="accent2"/>
                </a:solidFill>
                <a:effectLst>
                  <a:outerShdw blurRad="38100" dist="38100" dir="2700000" algn="tl">
                    <a:srgbClr val="000000">
                      <a:alpha val="43137"/>
                    </a:srgbClr>
                  </a:outerShdw>
                </a:effectLst>
              </a:rPr>
              <a:t>American Indian Health and Family Services</a:t>
            </a:r>
          </a:p>
          <a:p>
            <a:pPr marL="285750" indent="-285750" algn="l">
              <a:buFont typeface="Arial" panose="020B0604020202020204" pitchFamily="34" charset="0"/>
              <a:buChar char="•"/>
            </a:pPr>
            <a:r>
              <a:rPr lang="en-US" sz="1600" b="0" dirty="0">
                <a:solidFill>
                  <a:schemeClr val="bg1"/>
                </a:solidFill>
              </a:rPr>
              <a:t>The car will be used on </a:t>
            </a:r>
            <a:r>
              <a:rPr lang="en-US" sz="1600" b="0" dirty="0">
                <a:solidFill>
                  <a:schemeClr val="accent2"/>
                </a:solidFill>
                <a:effectLst>
                  <a:outerShdw blurRad="38100" dist="38100" dir="2700000" algn="tl">
                    <a:srgbClr val="000000">
                      <a:alpha val="43137"/>
                    </a:srgbClr>
                  </a:outerShdw>
                </a:effectLst>
              </a:rPr>
              <a:t>7/10/23 from 10:00 am – 1:00 pm</a:t>
            </a:r>
          </a:p>
          <a:p>
            <a:pPr marL="285750" indent="-285750" algn="l">
              <a:buFont typeface="Arial" panose="020B0604020202020204" pitchFamily="34" charset="0"/>
              <a:buChar char="•"/>
            </a:pPr>
            <a:r>
              <a:rPr lang="en-US" sz="1600" b="0" dirty="0">
                <a:solidFill>
                  <a:schemeClr val="bg1"/>
                </a:solidFill>
              </a:rPr>
              <a:t>There are </a:t>
            </a:r>
            <a:r>
              <a:rPr lang="en-US" sz="1600" b="0" dirty="0">
                <a:solidFill>
                  <a:schemeClr val="accent2"/>
                </a:solidFill>
                <a:effectLst>
                  <a:outerShdw blurRad="38100" dist="38100" dir="2700000" algn="tl">
                    <a:srgbClr val="000000">
                      <a:alpha val="43137"/>
                    </a:srgbClr>
                  </a:outerShdw>
                </a:effectLst>
              </a:rPr>
              <a:t>5 students </a:t>
            </a:r>
            <a:r>
              <a:rPr lang="en-US" sz="1600" b="0" dirty="0">
                <a:solidFill>
                  <a:schemeClr val="bg1"/>
                </a:solidFill>
              </a:rPr>
              <a:t>in the group</a:t>
            </a:r>
          </a:p>
          <a:p>
            <a:pPr marL="285750" indent="-285750" algn="l">
              <a:buFont typeface="Arial" panose="020B0604020202020204" pitchFamily="34" charset="0"/>
              <a:buChar char="•"/>
            </a:pPr>
            <a:r>
              <a:rPr lang="en-US" sz="1600" b="0" dirty="0">
                <a:solidFill>
                  <a:schemeClr val="bg1"/>
                </a:solidFill>
              </a:rPr>
              <a:t>They will be driving vehicle </a:t>
            </a:r>
            <a:r>
              <a:rPr lang="en-US" sz="1600" b="0" dirty="0">
                <a:solidFill>
                  <a:schemeClr val="accent2"/>
                </a:solidFill>
                <a:effectLst>
                  <a:outerShdw blurRad="38100" dist="38100" dir="2700000" algn="tl">
                    <a:srgbClr val="000000">
                      <a:alpha val="43137"/>
                    </a:srgbClr>
                  </a:outerShdw>
                </a:effectLst>
              </a:rPr>
              <a:t>217</a:t>
            </a:r>
          </a:p>
          <a:p>
            <a:pPr marL="342900" indent="-342900" algn="l">
              <a:buFont typeface="Arial" panose="020B0604020202020204" pitchFamily="34" charset="0"/>
              <a:buChar char="•"/>
            </a:pPr>
            <a:endParaRPr lang="en-US" sz="1600" b="0" dirty="0">
              <a:solidFill>
                <a:schemeClr val="bg1"/>
              </a:solidFill>
            </a:endParaRPr>
          </a:p>
        </p:txBody>
      </p:sp>
    </p:spTree>
    <p:extLst>
      <p:ext uri="{BB962C8B-B14F-4D97-AF65-F5344CB8AC3E}">
        <p14:creationId xmlns:p14="http://schemas.microsoft.com/office/powerpoint/2010/main" val="2320766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93649" y="1737211"/>
            <a:ext cx="2666449" cy="3046988"/>
          </a:xfrm>
        </p:spPr>
        <p:txBody>
          <a:bodyPr/>
          <a:lstStyle/>
          <a:p>
            <a:pPr algn="l"/>
            <a:r>
              <a:rPr lang="en-US" sz="2200" b="0" dirty="0">
                <a:solidFill>
                  <a:schemeClr val="bg1"/>
                </a:solidFill>
              </a:rPr>
              <a:t>Once the reservation is created, you will be prompted to add Driver and Backup Driver information. </a:t>
            </a:r>
            <a:br>
              <a:rPr lang="en-US" sz="2200" b="0" dirty="0">
                <a:solidFill>
                  <a:schemeClr val="bg1"/>
                </a:solidFill>
              </a:rPr>
            </a:br>
            <a:br>
              <a:rPr lang="en-US" sz="2200" b="0" dirty="0">
                <a:solidFill>
                  <a:schemeClr val="bg1"/>
                </a:solidFill>
              </a:rPr>
            </a:br>
            <a:r>
              <a:rPr lang="en-US" sz="2200" b="0" i="1" dirty="0">
                <a:solidFill>
                  <a:schemeClr val="bg1"/>
                </a:solidFill>
              </a:rPr>
              <a:t>Please note that not every group will have a Backup Driver.</a:t>
            </a: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3" name="Picture 2" descr="A screenshot of a computer&#10;&#10;Description automatically generated">
            <a:extLst>
              <a:ext uri="{FF2B5EF4-FFF2-40B4-BE49-F238E27FC236}">
                <a16:creationId xmlns:a16="http://schemas.microsoft.com/office/drawing/2014/main" id="{B406CC58-9369-3E24-29EA-7F272048FEEE}"/>
              </a:ext>
            </a:extLst>
          </p:cNvPr>
          <p:cNvPicPr>
            <a:picLocks noChangeAspect="1"/>
          </p:cNvPicPr>
          <p:nvPr/>
        </p:nvPicPr>
        <p:blipFill>
          <a:blip r:embed="rId3"/>
          <a:stretch>
            <a:fillRect/>
          </a:stretch>
        </p:blipFill>
        <p:spPr>
          <a:xfrm>
            <a:off x="3038475" y="1254286"/>
            <a:ext cx="9022080" cy="3826861"/>
          </a:xfrm>
          <a:prstGeom prst="rect">
            <a:avLst/>
          </a:prstGeom>
        </p:spPr>
      </p:pic>
    </p:spTree>
    <p:extLst>
      <p:ext uri="{BB962C8B-B14F-4D97-AF65-F5344CB8AC3E}">
        <p14:creationId xmlns:p14="http://schemas.microsoft.com/office/powerpoint/2010/main" val="2142044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258815" y="1414044"/>
            <a:ext cx="2666449" cy="3693319"/>
          </a:xfrm>
        </p:spPr>
        <p:txBody>
          <a:bodyPr/>
          <a:lstStyle/>
          <a:p>
            <a:pPr algn="l"/>
            <a:r>
              <a:rPr lang="en-US" sz="2000" b="0" dirty="0">
                <a:solidFill>
                  <a:schemeClr val="bg1"/>
                </a:solidFill>
              </a:rPr>
              <a:t>Next, you will add your passengers.  Students in the course will be listed at the top and will appear under your list of passengers after they are selected.</a:t>
            </a:r>
            <a:br>
              <a:rPr lang="en-US" sz="2000" b="0" dirty="0">
                <a:solidFill>
                  <a:schemeClr val="bg1"/>
                </a:solidFill>
              </a:rPr>
            </a:br>
            <a:br>
              <a:rPr lang="en-US" sz="2000" b="0" dirty="0">
                <a:solidFill>
                  <a:schemeClr val="bg1"/>
                </a:solidFill>
              </a:rPr>
            </a:br>
            <a:r>
              <a:rPr lang="en-US" sz="2000" b="0" dirty="0">
                <a:solidFill>
                  <a:schemeClr val="bg1"/>
                </a:solidFill>
              </a:rPr>
              <a:t>Once all passengers are added, click </a:t>
            </a:r>
            <a:r>
              <a:rPr lang="en-US" sz="2000" b="0" dirty="0">
                <a:solidFill>
                  <a:schemeClr val="accent2"/>
                </a:solidFill>
                <a:effectLst>
                  <a:outerShdw blurRad="38100" dist="38100" dir="2700000" algn="tl">
                    <a:srgbClr val="000000">
                      <a:alpha val="43137"/>
                    </a:srgbClr>
                  </a:outerShdw>
                </a:effectLst>
              </a:rPr>
              <a:t>“Finish Creating Reservation” </a:t>
            </a:r>
            <a:r>
              <a:rPr lang="en-US" sz="2000" b="0" dirty="0">
                <a:solidFill>
                  <a:schemeClr val="bg1"/>
                </a:solidFill>
              </a:rPr>
              <a:t>to save your changes.</a:t>
            </a:r>
            <a:endParaRPr lang="en-US" sz="2000" b="0" i="1" dirty="0">
              <a:solidFill>
                <a:schemeClr val="bg1"/>
              </a:solidFill>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5" name="Picture 4" descr="A screenshot of a computer&#10;&#10;Description automatically generated with medium confidence">
            <a:extLst>
              <a:ext uri="{FF2B5EF4-FFF2-40B4-BE49-F238E27FC236}">
                <a16:creationId xmlns:a16="http://schemas.microsoft.com/office/drawing/2014/main" id="{56DC2D1F-E295-E7AD-3245-5145C39769C3}"/>
              </a:ext>
            </a:extLst>
          </p:cNvPr>
          <p:cNvPicPr>
            <a:picLocks noChangeAspect="1"/>
          </p:cNvPicPr>
          <p:nvPr/>
        </p:nvPicPr>
        <p:blipFill>
          <a:blip r:embed="rId3"/>
          <a:stretch>
            <a:fillRect/>
          </a:stretch>
        </p:blipFill>
        <p:spPr>
          <a:xfrm>
            <a:off x="3057525" y="1796956"/>
            <a:ext cx="8991600" cy="2927497"/>
          </a:xfrm>
          <a:prstGeom prst="rect">
            <a:avLst/>
          </a:prstGeom>
        </p:spPr>
      </p:pic>
    </p:spTree>
    <p:extLst>
      <p:ext uri="{BB962C8B-B14F-4D97-AF65-F5344CB8AC3E}">
        <p14:creationId xmlns:p14="http://schemas.microsoft.com/office/powerpoint/2010/main" val="3131617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328484" y="1906488"/>
            <a:ext cx="2666449" cy="2708434"/>
          </a:xfrm>
        </p:spPr>
        <p:txBody>
          <a:bodyPr/>
          <a:lstStyle/>
          <a:p>
            <a:pPr algn="l"/>
            <a:r>
              <a:rPr lang="en-US" sz="2200" b="0" dirty="0">
                <a:solidFill>
                  <a:schemeClr val="bg1"/>
                </a:solidFill>
              </a:rPr>
              <a:t>Once you are finished, you will be directed to this confirmation page. If you need to edit driver/passenger information or cancel the reservation, you can do so here.</a:t>
            </a:r>
            <a:endParaRPr lang="en-US" sz="2200" b="0" i="1" dirty="0">
              <a:solidFill>
                <a:schemeClr val="bg1"/>
              </a:solidFill>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3" name="Picture 2" descr="A screenshot of a computer&#10;&#10;Description automatically generated with medium confidence">
            <a:extLst>
              <a:ext uri="{FF2B5EF4-FFF2-40B4-BE49-F238E27FC236}">
                <a16:creationId xmlns:a16="http://schemas.microsoft.com/office/drawing/2014/main" id="{E2150849-A652-7B64-A590-9D268DE29D39}"/>
              </a:ext>
            </a:extLst>
          </p:cNvPr>
          <p:cNvPicPr>
            <a:picLocks noChangeAspect="1"/>
          </p:cNvPicPr>
          <p:nvPr/>
        </p:nvPicPr>
        <p:blipFill>
          <a:blip r:embed="rId3"/>
          <a:stretch>
            <a:fillRect/>
          </a:stretch>
        </p:blipFill>
        <p:spPr>
          <a:xfrm>
            <a:off x="3457303" y="1433879"/>
            <a:ext cx="8734697" cy="3653652"/>
          </a:xfrm>
          <a:prstGeom prst="rect">
            <a:avLst/>
          </a:prstGeom>
        </p:spPr>
      </p:pic>
      <p:cxnSp>
        <p:nvCxnSpPr>
          <p:cNvPr id="9" name="Connector: Curved 8">
            <a:extLst>
              <a:ext uri="{FF2B5EF4-FFF2-40B4-BE49-F238E27FC236}">
                <a16:creationId xmlns:a16="http://schemas.microsoft.com/office/drawing/2014/main" id="{4EEEFF87-3C0B-8DBF-1A42-A7402482F311}"/>
              </a:ext>
            </a:extLst>
          </p:cNvPr>
          <p:cNvCxnSpPr>
            <a:cxnSpLocks/>
          </p:cNvCxnSpPr>
          <p:nvPr/>
        </p:nvCxnSpPr>
        <p:spPr>
          <a:xfrm rot="16200000" flipH="1">
            <a:off x="9785599" y="246434"/>
            <a:ext cx="1698172" cy="1277982"/>
          </a:xfrm>
          <a:prstGeom prst="curvedConnector3">
            <a:avLst/>
          </a:prstGeom>
          <a:ln w="5715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0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8DF32A-D165-40DA-AAE8-A6E9579E2F79}"/>
              </a:ext>
            </a:extLst>
          </p:cNvPr>
          <p:cNvSpPr>
            <a:spLocks noGrp="1"/>
          </p:cNvSpPr>
          <p:nvPr>
            <p:ph type="title"/>
          </p:nvPr>
        </p:nvSpPr>
        <p:spPr>
          <a:xfrm>
            <a:off x="4677591" y="714625"/>
            <a:ext cx="6229350" cy="1015663"/>
          </a:xfrm>
        </p:spPr>
        <p:txBody>
          <a:bodyPr/>
          <a:lstStyle/>
          <a:p>
            <a:pPr algn="r">
              <a:tabLst>
                <a:tab pos="687388" algn="l"/>
              </a:tabLst>
            </a:pPr>
            <a:r>
              <a:rPr lang="en-US" sz="2200" b="0" dirty="0">
                <a:solidFill>
                  <a:srgbClr val="3B2E58"/>
                </a:solidFill>
              </a:rPr>
              <a:t>Below is an example of the confirmation email you will receive once a reservation is created. You will receive another email once your reservation is approved.</a:t>
            </a:r>
            <a:endParaRPr lang="en-US" sz="2200" b="0" i="1" dirty="0">
              <a:solidFill>
                <a:srgbClr val="3B2E58"/>
              </a:solidFill>
            </a:endParaRPr>
          </a:p>
        </p:txBody>
      </p:sp>
      <p:sp>
        <p:nvSpPr>
          <p:cNvPr id="7" name="Text Placeholder 6">
            <a:extLst>
              <a:ext uri="{FF2B5EF4-FFF2-40B4-BE49-F238E27FC236}">
                <a16:creationId xmlns:a16="http://schemas.microsoft.com/office/drawing/2014/main" id="{C3BC92DE-1779-4A44-AED9-0261C2497DD9}"/>
              </a:ext>
            </a:extLst>
          </p:cNvPr>
          <p:cNvSpPr>
            <a:spLocks noGrp="1"/>
          </p:cNvSpPr>
          <p:nvPr>
            <p:ph type="body" sz="quarter" idx="12"/>
          </p:nvPr>
        </p:nvSpPr>
        <p:spPr/>
        <p:txBody>
          <a:bodyPr/>
          <a:lstStyle/>
          <a:p>
            <a:r>
              <a:rPr lang="en-US" altLang="en-US" dirty="0"/>
              <a:t>Invite questions from the audience.</a:t>
            </a:r>
          </a:p>
          <a:p>
            <a:endParaRPr lang="en-US" dirty="0"/>
          </a:p>
        </p:txBody>
      </p:sp>
      <p:pic>
        <p:nvPicPr>
          <p:cNvPr id="5" name="Picture 4" descr="A picture containing text, screenshot, algebra&#10;&#10;Description automatically generated">
            <a:extLst>
              <a:ext uri="{FF2B5EF4-FFF2-40B4-BE49-F238E27FC236}">
                <a16:creationId xmlns:a16="http://schemas.microsoft.com/office/drawing/2014/main" id="{C89F7333-4578-EC11-86C1-34B655347B4F}"/>
              </a:ext>
            </a:extLst>
          </p:cNvPr>
          <p:cNvPicPr>
            <a:picLocks noChangeAspect="1"/>
          </p:cNvPicPr>
          <p:nvPr/>
        </p:nvPicPr>
        <p:blipFill>
          <a:blip r:embed="rId3"/>
          <a:stretch>
            <a:fillRect/>
          </a:stretch>
        </p:blipFill>
        <p:spPr>
          <a:xfrm>
            <a:off x="146167" y="2286000"/>
            <a:ext cx="11855333" cy="3537037"/>
          </a:xfrm>
          <a:prstGeom prst="rect">
            <a:avLst/>
          </a:prstGeom>
        </p:spPr>
      </p:pic>
    </p:spTree>
    <p:extLst>
      <p:ext uri="{BB962C8B-B14F-4D97-AF65-F5344CB8AC3E}">
        <p14:creationId xmlns:p14="http://schemas.microsoft.com/office/powerpoint/2010/main" val="62691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1525301" y="663055"/>
            <a:ext cx="9141397" cy="615553"/>
          </a:xfrm>
        </p:spPr>
        <p:txBody>
          <a:bodyPr/>
          <a:lstStyle/>
          <a:p>
            <a:r>
              <a:rPr lang="en-US" dirty="0">
                <a:solidFill>
                  <a:schemeClr val="bg1"/>
                </a:solidFill>
              </a:rPr>
              <a:t>Key Points</a:t>
            </a: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a:xfrm>
            <a:off x="2196305" y="1439946"/>
            <a:ext cx="7799387" cy="1534757"/>
          </a:xfrm>
        </p:spPr>
        <p:txBody>
          <a:bodyPr vert="horz" wrap="square" lIns="0" tIns="0" rIns="0" bIns="0" rtlCol="0" anchor="t">
            <a:noAutofit/>
          </a:bodyPr>
          <a:lstStyle/>
          <a:p>
            <a:pPr marL="285750" indent="-285750" algn="l">
              <a:buClr>
                <a:schemeClr val="bg1"/>
              </a:buClr>
              <a:buFont typeface="Arial" panose="020B0604020202020204" pitchFamily="34" charset="0"/>
              <a:buChar char="•"/>
            </a:pPr>
            <a:r>
              <a:rPr lang="en-US" sz="2000" dirty="0">
                <a:solidFill>
                  <a:schemeClr val="bg1"/>
                </a:solidFill>
              </a:rPr>
              <a:t>You will need to complete your </a:t>
            </a:r>
            <a:r>
              <a:rPr lang="en-US" sz="2000" dirty="0">
                <a:solidFill>
                  <a:schemeClr val="accent2"/>
                </a:solidFill>
                <a:effectLst>
                  <a:outerShdw blurRad="38100" dist="38100" dir="2700000" algn="tl">
                    <a:srgbClr val="000000">
                      <a:alpha val="43137"/>
                    </a:srgbClr>
                  </a:outerShdw>
                </a:effectLst>
              </a:rPr>
              <a:t>MVR</a:t>
            </a:r>
            <a:r>
              <a:rPr lang="en-US" sz="2000" dirty="0">
                <a:solidFill>
                  <a:schemeClr val="bg1"/>
                </a:solidFill>
              </a:rPr>
              <a:t>, the </a:t>
            </a:r>
            <a:r>
              <a:rPr lang="en-US" sz="2000" dirty="0">
                <a:solidFill>
                  <a:schemeClr val="accent2"/>
                </a:solidFill>
                <a:effectLst>
                  <a:outerShdw blurRad="38100" dist="38100" dir="2700000" algn="tl">
                    <a:srgbClr val="000000">
                      <a:alpha val="43137"/>
                    </a:srgbClr>
                  </a:outerShdw>
                </a:effectLst>
              </a:rPr>
              <a:t>Canvas</a:t>
            </a:r>
            <a:r>
              <a:rPr lang="en-US" sz="2000" dirty="0">
                <a:solidFill>
                  <a:schemeClr val="accent2"/>
                </a:solidFill>
              </a:rPr>
              <a:t> </a:t>
            </a:r>
            <a:r>
              <a:rPr lang="en-US" sz="2000" dirty="0">
                <a:solidFill>
                  <a:schemeClr val="accent2"/>
                </a:solidFill>
                <a:effectLst>
                  <a:outerShdw blurRad="38100" dist="38100" dir="2700000" algn="tl">
                    <a:srgbClr val="000000">
                      <a:alpha val="43137"/>
                    </a:srgbClr>
                  </a:outerShdw>
                </a:effectLst>
              </a:rPr>
              <a:t>Course</a:t>
            </a:r>
            <a:r>
              <a:rPr lang="en-US" sz="2000" dirty="0">
                <a:solidFill>
                  <a:schemeClr val="accent2"/>
                </a:solidFill>
              </a:rPr>
              <a:t> </a:t>
            </a:r>
            <a:r>
              <a:rPr lang="en-US" sz="2000" dirty="0">
                <a:solidFill>
                  <a:schemeClr val="bg1"/>
                </a:solidFill>
              </a:rPr>
              <a:t>&amp; </a:t>
            </a:r>
            <a:r>
              <a:rPr lang="en-US" sz="2000" dirty="0">
                <a:solidFill>
                  <a:schemeClr val="accent2"/>
                </a:solidFill>
                <a:effectLst>
                  <a:outerShdw blurRad="38100" dist="38100" dir="2700000" algn="tl">
                    <a:srgbClr val="000000">
                      <a:alpha val="43137"/>
                    </a:srgbClr>
                  </a:outerShdw>
                </a:effectLst>
              </a:rPr>
              <a:t>Quiz</a:t>
            </a:r>
            <a:r>
              <a:rPr lang="en-US" sz="2000" dirty="0">
                <a:solidFill>
                  <a:schemeClr val="bg1"/>
                </a:solidFill>
              </a:rPr>
              <a:t>, and the </a:t>
            </a:r>
            <a:r>
              <a:rPr lang="en-US" sz="2000" dirty="0">
                <a:solidFill>
                  <a:schemeClr val="accent2"/>
                </a:solidFill>
                <a:effectLst>
                  <a:outerShdw blurRad="38100" dist="38100" dir="2700000" algn="tl">
                    <a:srgbClr val="000000">
                      <a:alpha val="43137"/>
                    </a:srgbClr>
                  </a:outerShdw>
                </a:effectLst>
              </a:rPr>
              <a:t>Transportation Orientation Video &amp; Confirmation </a:t>
            </a:r>
            <a:r>
              <a:rPr lang="en-US" sz="2000" dirty="0">
                <a:solidFill>
                  <a:schemeClr val="bg1"/>
                </a:solidFill>
              </a:rPr>
              <a:t>before you are able to create reservations.</a:t>
            </a:r>
          </a:p>
          <a:p>
            <a:pPr marL="285750" indent="-285750" algn="l">
              <a:buClr>
                <a:schemeClr val="bg1"/>
              </a:buClr>
              <a:buFont typeface="Arial" panose="020B0604020202020204" pitchFamily="34" charset="0"/>
              <a:buChar char="•"/>
            </a:pPr>
            <a:r>
              <a:rPr lang="en-US" sz="2000" dirty="0">
                <a:solidFill>
                  <a:schemeClr val="bg1"/>
                </a:solidFill>
              </a:rPr>
              <a:t>Reservations need to be made more than 3 business days (72 hours) in advance of need.</a:t>
            </a:r>
          </a:p>
          <a:p>
            <a:pPr marL="285750" indent="-285750" algn="l">
              <a:buClr>
                <a:schemeClr val="bg1"/>
              </a:buClr>
              <a:buFont typeface="Arial" panose="020B0604020202020204" pitchFamily="34" charset="0"/>
              <a:buChar char="•"/>
            </a:pPr>
            <a:r>
              <a:rPr lang="en-US" sz="2000" dirty="0">
                <a:solidFill>
                  <a:schemeClr val="bg1"/>
                </a:solidFill>
              </a:rPr>
              <a:t>All reservations need to be approved before using the vehicle.</a:t>
            </a:r>
          </a:p>
          <a:p>
            <a:pPr marL="285750" indent="-285750" algn="l">
              <a:buClr>
                <a:schemeClr val="bg1"/>
              </a:buClr>
              <a:buFont typeface="Arial" panose="020B0604020202020204" pitchFamily="34" charset="0"/>
              <a:buChar char="•"/>
            </a:pPr>
            <a:r>
              <a:rPr lang="en-US" sz="2000" dirty="0">
                <a:solidFill>
                  <a:schemeClr val="bg1"/>
                </a:solidFill>
              </a:rPr>
              <a:t>Groups of 5 or less should reserve a sedan. If none are available, you may reserve a mini-van.</a:t>
            </a:r>
          </a:p>
          <a:p>
            <a:pPr marL="285750" indent="-285750" algn="l">
              <a:buClr>
                <a:schemeClr val="bg1"/>
              </a:buClr>
              <a:buFont typeface="Arial" panose="020B0604020202020204" pitchFamily="34" charset="0"/>
              <a:buChar char="•"/>
            </a:pPr>
            <a:r>
              <a:rPr lang="en-US" sz="2000" dirty="0">
                <a:solidFill>
                  <a:schemeClr val="bg1"/>
                </a:solidFill>
              </a:rPr>
              <a:t>Groups of 6-7 will reserve a mini-van</a:t>
            </a:r>
            <a:r>
              <a:rPr lang="en-US" dirty="0">
                <a:solidFill>
                  <a:schemeClr val="bg1"/>
                </a:solidFill>
              </a:rPr>
              <a:t>.</a:t>
            </a:r>
          </a:p>
          <a:p>
            <a:pPr marL="285750" indent="-285750" algn="l">
              <a:buClr>
                <a:schemeClr val="bg1"/>
              </a:buClr>
              <a:buFont typeface="Arial" panose="020B0604020202020204" pitchFamily="34" charset="0"/>
              <a:buChar char="•"/>
            </a:pPr>
            <a:endParaRPr lang="en-US" sz="2000" dirty="0">
              <a:solidFill>
                <a:schemeClr val="bg1"/>
              </a:solidFill>
            </a:endParaRPr>
          </a:p>
          <a:p>
            <a:pPr>
              <a:buClr>
                <a:schemeClr val="bg1"/>
              </a:buClr>
            </a:pPr>
            <a:r>
              <a:rPr lang="en-US" sz="2000" i="1" dirty="0">
                <a:solidFill>
                  <a:schemeClr val="accent2"/>
                </a:solidFill>
                <a:effectLst>
                  <a:outerShdw blurRad="38100" dist="38100" dir="2700000" algn="tl">
                    <a:srgbClr val="000000">
                      <a:alpha val="43137"/>
                    </a:srgbClr>
                  </a:outerShdw>
                </a:effectLst>
              </a:rPr>
              <a:t>If you are having issues, please click/touch the "Report an Issue" at the bottom of the screen.</a:t>
            </a:r>
          </a:p>
          <a:p>
            <a:pPr marL="285750" indent="-285750" algn="l">
              <a:buClr>
                <a:schemeClr val="bg1"/>
              </a:buClr>
              <a:buFont typeface="Arial" panose="020B0604020202020204" pitchFamily="34" charset="0"/>
              <a:buChar char="•"/>
            </a:pPr>
            <a:endParaRPr lang="en-US" i="1" dirty="0">
              <a:solidFill>
                <a:schemeClr val="bg1"/>
              </a:solidFill>
            </a:endParaRPr>
          </a:p>
          <a:p>
            <a:r>
              <a:rPr lang="en-US" b="1" u="sng" dirty="0">
                <a:solidFill>
                  <a:srgbClr val="002060"/>
                </a:solidFill>
              </a:rPr>
              <a:t>Questions?</a:t>
            </a:r>
          </a:p>
          <a:p>
            <a:r>
              <a:rPr lang="en-US" b="1" dirty="0">
                <a:solidFill>
                  <a:srgbClr val="002060"/>
                </a:solidFill>
              </a:rPr>
              <a:t>Contact the Transportation Coordinator</a:t>
            </a:r>
          </a:p>
          <a:p>
            <a:r>
              <a:rPr lang="en-US" b="1" dirty="0">
                <a:solidFill>
                  <a:srgbClr val="002060"/>
                </a:solidFill>
              </a:rPr>
              <a:t>in the SAA office (734-764-2580) or</a:t>
            </a:r>
          </a:p>
          <a:p>
            <a:r>
              <a:rPr lang="en-US" b="1" dirty="0">
                <a:solidFill>
                  <a:srgbClr val="002060"/>
                </a:solidFill>
              </a:rPr>
              <a:t>email: psych.transportation@umich.edu</a:t>
            </a:r>
          </a:p>
          <a:p>
            <a:endParaRPr lang="en-US" dirty="0"/>
          </a:p>
        </p:txBody>
      </p:sp>
    </p:spTree>
    <p:extLst>
      <p:ext uri="{BB962C8B-B14F-4D97-AF65-F5344CB8AC3E}">
        <p14:creationId xmlns:p14="http://schemas.microsoft.com/office/powerpoint/2010/main" val="4244761525"/>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15C1F8C-D27A-4CE7-9DF4-4AFDB2880FA9}">
  <ds:schemaRefs>
    <ds:schemaRef ds:uri="http://schemas.microsoft.com/sharepoint/v3/contenttype/forms"/>
  </ds:schemaRefs>
</ds:datastoreItem>
</file>

<file path=customXml/itemProps2.xml><?xml version="1.0" encoding="utf-8"?>
<ds:datastoreItem xmlns:ds="http://schemas.openxmlformats.org/officeDocument/2006/customXml" ds:itemID="{D4EE2DFF-920A-42C9-AEE0-3A0BF6AF46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283A3-AA81-4663-8764-64F64C723FD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TM03457475[[fn=Frame]]</Template>
  <TotalTime>262</TotalTime>
  <Words>1137</Words>
  <Application>Microsoft Office PowerPoint</Application>
  <PresentationFormat>Widescreen</PresentationFormat>
  <Paragraphs>101</Paragraphs>
  <Slides>19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Corbel</vt:lpstr>
      <vt:lpstr>Wingdings 2</vt:lpstr>
      <vt:lpstr>Frame</vt:lpstr>
      <vt:lpstr>    Part 1: Reserving a Vehicle</vt:lpstr>
      <vt:lpstr>Contact Info</vt:lpstr>
      <vt:lpstr>After logging into your Single Sign On (SSO) Umich Account, you will be brought to this dashboard, where you can see the “Reserve Car” button, any previous reservations, and your Reservation Checklist.</vt:lpstr>
      <vt:lpstr>After clicking “Reserve Car”, you will be directed to this page. Here you will need to complete all required fields and then select an available car to complete the reservation. </vt:lpstr>
      <vt:lpstr>Once the reservation is created, you will be prompted to add Driver and Backup Driver information.   Please note that not every group will have a Backup Driver.</vt:lpstr>
      <vt:lpstr>Next, you will add your passengers.  Students in the course will be listed at the top and will appear under your list of passengers after they are selected.  Once all passengers are added, click “Finish Creating Reservation” to save your changes.</vt:lpstr>
      <vt:lpstr>Once you are finished, you will be directed to this confirmation page. If you need to edit driver/passenger information or cancel the reservation, you can do so here.</vt:lpstr>
      <vt:lpstr>Below is an example of the confirmation email you will receive once a reservation is created. You will receive another email once your reservation is approved.</vt:lpstr>
      <vt:lpstr>Key Points</vt:lpstr>
      <vt:lpstr>    Part 2: Completing the Vehicle Report Form</vt:lpstr>
      <vt:lpstr>Back on your home page, click “New vehicle report” when you’re ready to drive the car during your approved reservation.</vt:lpstr>
      <vt:lpstr>Here is an example of how a new Vehicle Report Form will look. Notice that the parking spot will pre-populate, so you are able to locate it in the garage.</vt:lpstr>
      <vt:lpstr>The first time you use the form, you will need to complete the following fields: - Mileage Start - Percent of Fuel     Remaining   (Departure)</vt:lpstr>
      <vt:lpstr>PowerPoint Presentation</vt:lpstr>
      <vt:lpstr>Upon returning, complete the following fields: - Mileage end - Percentage of    Fuel Remaining   (Departure) - Parking Spot   (return)</vt:lpstr>
      <vt:lpstr>PowerPoint Presentation</vt:lpstr>
      <vt:lpstr>Vehicle Photo Policy</vt:lpstr>
      <vt:lpstr>Monitoring Vehicles</vt:lpstr>
      <vt:lpstr>Next steps:</vt:lpstr>
    </vt:vector>
  </TitlesOfParts>
  <Manager/>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Reserving a Vehicle</dc:title>
  <dc:subject/>
  <dc:creator>Sycks, Megan</dc:creator>
  <cp:keywords/>
  <dc:description/>
  <cp:lastModifiedBy>Circele, Sheri</cp:lastModifiedBy>
  <cp:revision>14</cp:revision>
  <dcterms:created xsi:type="dcterms:W3CDTF">2023-06-28T14:59:25Z</dcterms:created>
  <dcterms:modified xsi:type="dcterms:W3CDTF">2024-01-05T20:07:31Z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